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256" r:id="rId2"/>
    <p:sldId id="347" r:id="rId3"/>
    <p:sldId id="348" r:id="rId4"/>
    <p:sldId id="257" r:id="rId5"/>
    <p:sldId id="261" r:id="rId6"/>
    <p:sldId id="262" r:id="rId7"/>
    <p:sldId id="258" r:id="rId8"/>
    <p:sldId id="259" r:id="rId9"/>
    <p:sldId id="264" r:id="rId10"/>
    <p:sldId id="265" r:id="rId11"/>
    <p:sldId id="266" r:id="rId12"/>
    <p:sldId id="267" r:id="rId13"/>
    <p:sldId id="268" r:id="rId14"/>
    <p:sldId id="269" r:id="rId15"/>
    <p:sldId id="340" r:id="rId16"/>
    <p:sldId id="338" r:id="rId17"/>
    <p:sldId id="27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41" r:id="rId33"/>
    <p:sldId id="343" r:id="rId34"/>
    <p:sldId id="287" r:id="rId35"/>
    <p:sldId id="288" r:id="rId36"/>
    <p:sldId id="290" r:id="rId37"/>
    <p:sldId id="291" r:id="rId38"/>
    <p:sldId id="292" r:id="rId39"/>
    <p:sldId id="335" r:id="rId40"/>
    <p:sldId id="336" r:id="rId41"/>
    <p:sldId id="294" r:id="rId42"/>
    <p:sldId id="333" r:id="rId43"/>
    <p:sldId id="334" r:id="rId44"/>
    <p:sldId id="293" r:id="rId45"/>
    <p:sldId id="296" r:id="rId46"/>
    <p:sldId id="297" r:id="rId47"/>
    <p:sldId id="295" r:id="rId48"/>
    <p:sldId id="298" r:id="rId49"/>
    <p:sldId id="299" r:id="rId50"/>
    <p:sldId id="300" r:id="rId51"/>
    <p:sldId id="301" r:id="rId52"/>
    <p:sldId id="302" r:id="rId53"/>
    <p:sldId id="344" r:id="rId54"/>
    <p:sldId id="342" r:id="rId55"/>
    <p:sldId id="304" r:id="rId56"/>
    <p:sldId id="305" r:id="rId57"/>
    <p:sldId id="306" r:id="rId58"/>
    <p:sldId id="345" r:id="rId59"/>
    <p:sldId id="307" r:id="rId60"/>
    <p:sldId id="308" r:id="rId61"/>
    <p:sldId id="309" r:id="rId62"/>
    <p:sldId id="310" r:id="rId63"/>
    <p:sldId id="311" r:id="rId64"/>
    <p:sldId id="332" r:id="rId65"/>
    <p:sldId id="349" r:id="rId66"/>
    <p:sldId id="350" r:id="rId67"/>
    <p:sldId id="351" r:id="rId68"/>
    <p:sldId id="312" r:id="rId69"/>
    <p:sldId id="346"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3" autoAdjust="0"/>
    <p:restoredTop sz="94660"/>
  </p:normalViewPr>
  <p:slideViewPr>
    <p:cSldViewPr>
      <p:cViewPr varScale="1">
        <p:scale>
          <a:sx n="82" d="100"/>
          <a:sy n="82" d="100"/>
        </p:scale>
        <p:origin x="-96"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0B4A3B-5E88-4618-8367-5AC1B7EA8DC6}" type="datetimeFigureOut">
              <a:rPr lang="en-GB" smtClean="0"/>
              <a:pPr/>
              <a:t>31/01/2012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B71289-29E3-4953-960D-7628AE18DBEA}" type="slidenum">
              <a:rPr lang="en-GB" smtClean="0"/>
              <a:pPr/>
              <a:t>‹#›</a:t>
            </a:fld>
            <a:endParaRPr lang="en-GB"/>
          </a:p>
        </p:txBody>
      </p:sp>
    </p:spTree>
    <p:extLst>
      <p:ext uri="{BB962C8B-B14F-4D97-AF65-F5344CB8AC3E}">
        <p14:creationId xmlns:p14="http://schemas.microsoft.com/office/powerpoint/2010/main" xmlns="" val="1805326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94D98-3AA3-4809-9AFD-2CBE4478A6B4}" type="datetimeFigureOut">
              <a:rPr lang="en-GB" smtClean="0"/>
              <a:pPr/>
              <a:t>31/01/2012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D5ECC-8EAA-45E9-B5A2-9A01C3EEDB2C}" type="slidenum">
              <a:rPr lang="en-GB" smtClean="0"/>
              <a:pPr/>
              <a:t>‹#›</a:t>
            </a:fld>
            <a:endParaRPr lang="en-GB"/>
          </a:p>
        </p:txBody>
      </p:sp>
    </p:spTree>
    <p:extLst>
      <p:ext uri="{BB962C8B-B14F-4D97-AF65-F5344CB8AC3E}">
        <p14:creationId xmlns:p14="http://schemas.microsoft.com/office/powerpoint/2010/main" xmlns="" val="4080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63CA74E-5D3D-4DF2-81F5-EB79072A5019}" type="slidenum">
              <a:rPr lang="en-GB" smtClean="0"/>
              <a:pPr/>
              <a:t>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63CA74E-5D3D-4DF2-81F5-EB79072A5019}" type="slidenum">
              <a:rPr lang="en-GB" smtClean="0"/>
              <a:pPr/>
              <a:t>18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63CA74E-5D3D-4DF2-81F5-EB79072A5019}" type="slidenum">
              <a:rPr lang="en-GB" smtClean="0"/>
              <a:pPr/>
              <a:t>19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63CA74E-5D3D-4DF2-81F5-EB79072A5019}" type="slidenum">
              <a:rPr lang="en-GB" smtClean="0"/>
              <a:pPr/>
              <a:t>20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63CA74E-5D3D-4DF2-81F5-EB79072A5019}" type="slidenum">
              <a:rPr lang="en-GB" smtClean="0"/>
              <a:pPr/>
              <a:t>21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Not a nice chap!</a:t>
            </a: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F42737-9DCD-452B-BCED-CD969303CB23}" type="slidenum">
              <a:rPr lang="en-GB" smtClean="0"/>
              <a:pPr fontAlgn="base">
                <a:spcBef>
                  <a:spcPct val="0"/>
                </a:spcBef>
                <a:spcAft>
                  <a:spcPct val="0"/>
                </a:spcAft>
                <a:defRPr/>
              </a:pPr>
              <a:t>36</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63CA74E-5D3D-4DF2-81F5-EB79072A5019}" type="slidenum">
              <a:rPr lang="en-GB" smtClean="0"/>
              <a:pPr/>
              <a:t>39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7B24B-C9CF-4936-895A-09CFEFA1DD7C}" type="datetimeFigureOut">
              <a:rPr lang="en-GB" smtClean="0"/>
              <a:pPr/>
              <a:t>31/01/2012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1D2E6-BB73-42A3-BDF6-2D60DDA8D5C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7B24B-C9CF-4936-895A-09CFEFA1DD7C}" type="datetimeFigureOut">
              <a:rPr lang="en-GB" smtClean="0"/>
              <a:pPr/>
              <a:t>31/01/2012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1D2E6-BB73-42A3-BDF6-2D60DDA8D5C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www.vimeo.com/2092426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user\Documents\Presentations_%20Slides\2012\1.wm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www.vimeo.com/2596269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file:///C:\Users\user\Documents\Presentations_%20Slides\2012\2.wm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www.vimeo.com/2994879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ideo" Target="file:///C:\Users\user\Documents\Presentations_%20Slides\2012\3.wmv"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descr="Prague_skyline.jpg"/>
          <p:cNvPicPr>
            <a:picLocks noChangeAspect="1"/>
          </p:cNvPicPr>
          <p:nvPr/>
        </p:nvPicPr>
        <p:blipFill>
          <a:blip r:embed="rId2" cstate="print"/>
          <a:stretch>
            <a:fillRect/>
          </a:stretch>
        </p:blipFill>
        <p:spPr>
          <a:xfrm>
            <a:off x="0" y="0"/>
            <a:ext cx="9238756" cy="6858000"/>
          </a:xfrm>
          <a:prstGeom prst="rect">
            <a:avLst/>
          </a:prstGeom>
        </p:spPr>
      </p:pic>
      <p:sp>
        <p:nvSpPr>
          <p:cNvPr id="5" name="TextBox 4"/>
          <p:cNvSpPr txBox="1"/>
          <p:nvPr/>
        </p:nvSpPr>
        <p:spPr>
          <a:xfrm>
            <a:off x="323528" y="692696"/>
            <a:ext cx="8460432" cy="646331"/>
          </a:xfrm>
          <a:prstGeom prst="rect">
            <a:avLst/>
          </a:prstGeom>
          <a:noFill/>
        </p:spPr>
        <p:txBody>
          <a:bodyPr wrap="square" rtlCol="0">
            <a:spAutoFit/>
          </a:bodyPr>
          <a:lstStyle/>
          <a:p>
            <a:pPr algn="ctr"/>
            <a:r>
              <a:rPr lang="en-GB" sz="3600" b="1" dirty="0" smtClean="0">
                <a:solidFill>
                  <a:schemeClr val="bg1"/>
                </a:solidFill>
                <a:effectLst>
                  <a:outerShdw blurRad="38100" dist="38100" dir="2700000" algn="tl">
                    <a:srgbClr val="000000">
                      <a:alpha val="43137"/>
                    </a:srgbClr>
                  </a:outerShdw>
                </a:effectLst>
              </a:rPr>
              <a:t>From Comenius to Cutting-Edge Curriculum</a:t>
            </a:r>
            <a:endParaRPr lang="en-GB" sz="36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611560" y="5445224"/>
            <a:ext cx="8532440" cy="954107"/>
          </a:xfrm>
          <a:prstGeom prst="rect">
            <a:avLst/>
          </a:prstGeom>
          <a:noFill/>
        </p:spPr>
        <p:txBody>
          <a:bodyPr wrap="square" rtlCol="0">
            <a:spAutoFit/>
          </a:bodyPr>
          <a:lstStyle/>
          <a:p>
            <a:pPr algn="ctr"/>
            <a:r>
              <a:rPr lang="en-GB" sz="2800" b="1" dirty="0" smtClean="0">
                <a:solidFill>
                  <a:schemeClr val="bg1"/>
                </a:solidFill>
                <a:effectLst>
                  <a:outerShdw blurRad="38100" dist="38100" dir="2700000" algn="tl">
                    <a:srgbClr val="000000">
                      <a:alpha val="43137"/>
                    </a:srgbClr>
                  </a:outerShdw>
                </a:effectLst>
              </a:rPr>
              <a:t>Is our thinking radical enough for today’s </a:t>
            </a:r>
            <a:br>
              <a:rPr lang="en-GB" sz="2800" b="1" dirty="0" smtClean="0">
                <a:solidFill>
                  <a:schemeClr val="bg1"/>
                </a:solidFill>
                <a:effectLst>
                  <a:outerShdw blurRad="38100" dist="38100" dir="2700000" algn="tl">
                    <a:srgbClr val="000000">
                      <a:alpha val="43137"/>
                    </a:srgbClr>
                  </a:outerShdw>
                </a:effectLst>
              </a:rPr>
            </a:br>
            <a:r>
              <a:rPr lang="en-GB" sz="2800" b="1" dirty="0" smtClean="0">
                <a:solidFill>
                  <a:schemeClr val="bg1"/>
                </a:solidFill>
                <a:effectLst>
                  <a:outerShdw blurRad="38100" dist="38100" dir="2700000" algn="tl">
                    <a:srgbClr val="000000">
                      <a:alpha val="43137"/>
                    </a:srgbClr>
                  </a:outerShdw>
                </a:effectLst>
              </a:rPr>
              <a:t>international middle-level students?</a:t>
            </a:r>
            <a:endParaRPr lang="en-GB"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548680"/>
            <a:ext cx="7776864" cy="4678204"/>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r>
              <a:rPr lang="en-GB" sz="3200" dirty="0" smtClean="0">
                <a:solidFill>
                  <a:srgbClr val="FF0000"/>
                </a:solidFill>
              </a:rPr>
              <a:t>“Those born to be leaders had gold in their blood, those to be administrators silver, while the common man (the vast majority) had only iron”, observed Plato.</a:t>
            </a:r>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548680"/>
            <a:ext cx="7776864" cy="6832640"/>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r>
              <a:rPr lang="en-GB" dirty="0" smtClean="0"/>
              <a:t>“Those born to be leaders had gold in their blood, those to be administrators silver, while the common man (the vast majority) had only iron”, observed Plato.</a:t>
            </a:r>
          </a:p>
          <a:p>
            <a:endParaRPr lang="en-GB" dirty="0"/>
          </a:p>
          <a:p>
            <a:r>
              <a:rPr lang="en-GB" sz="2800" dirty="0" smtClean="0">
                <a:solidFill>
                  <a:srgbClr val="FF0000"/>
                </a:solidFill>
              </a:rPr>
              <a:t>“Do not confine your children to your own learning, for they were born in another time”, recalled the Ancient Hebrews, while Confucius noted even earlier, “Man’s natures are alike; it is their habits that carry them far apart.” he went on to say, “Tell a child and he will forget; show him and he will remember; but let him do, and he will understand”. </a:t>
            </a:r>
          </a:p>
          <a:p>
            <a:endParaRPr lang="en-GB" dirty="0"/>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04664"/>
            <a:ext cx="7776864" cy="7632859"/>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r>
              <a:rPr lang="en-GB" dirty="0" smtClean="0"/>
              <a:t>“Those born to be leaders had gold in their blood, those to be administrators silver, while the common man (the vast majority) had only iron”, observed Plato.</a:t>
            </a:r>
          </a:p>
          <a:p>
            <a:endParaRPr lang="en-GB" dirty="0"/>
          </a:p>
          <a:p>
            <a:r>
              <a:rPr lang="en-GB" dirty="0" smtClean="0"/>
              <a:t>“Do not confine your children to your own learning, for they were born in another time”, recalled the Ancient Hebrews, while Confucius noted even earlier, “Man’s natures are alike; it is their habits that carry them far apart.” he went on to say, “Tell a child and he will forget; show him and he will remember; but let him do, and he will understand”. </a:t>
            </a:r>
          </a:p>
          <a:p>
            <a:endParaRPr lang="en-GB" dirty="0"/>
          </a:p>
          <a:p>
            <a:r>
              <a:rPr lang="en-GB" sz="2800" dirty="0" smtClean="0">
                <a:solidFill>
                  <a:srgbClr val="FF0000"/>
                </a:solidFill>
              </a:rPr>
              <a:t>John Milton (much influenced by Comenius) said, “I call a complete and generous education that which fits a man to perform justly, skilfully, magnanimously, all the offices public and private, of peace and war”.</a:t>
            </a:r>
          </a:p>
          <a:p>
            <a:endParaRPr lang="en-GB" dirty="0"/>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76672"/>
            <a:ext cx="7776864" cy="7509748"/>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r>
              <a:rPr lang="en-GB" dirty="0" smtClean="0"/>
              <a:t>“Those born to be leaders had gold in their blood, those to be administrators silver, while the common man (the vast majority) had only iron”, observed Plato.</a:t>
            </a:r>
          </a:p>
          <a:p>
            <a:endParaRPr lang="en-GB" dirty="0"/>
          </a:p>
          <a:p>
            <a:r>
              <a:rPr lang="en-GB" dirty="0" smtClean="0"/>
              <a:t>“Do not confine your children to your own learning, for they were born in another time”, recalled the Ancient Hebrews, while Confucius noted even earlier, “Man’s natures are alike; it is their habits that carry them far apart.” he went on to say, “Tell a child and he will forget; show him and he will remember; but let him do, and he will understand”. </a:t>
            </a:r>
          </a:p>
          <a:p>
            <a:endParaRPr lang="en-GB" dirty="0"/>
          </a:p>
          <a:p>
            <a:r>
              <a:rPr lang="en-GB" dirty="0" smtClean="0"/>
              <a:t>John Milton (much influenced by Comenius) said, “I call a complete and generous education that which fits a man to perform justly, skilfully, magnanimously, all the offices public and private, of peace and war”.</a:t>
            </a:r>
          </a:p>
          <a:p>
            <a:endParaRPr lang="en-GB" sz="1400" dirty="0"/>
          </a:p>
          <a:p>
            <a:r>
              <a:rPr lang="en-GB" sz="2400" dirty="0" smtClean="0">
                <a:solidFill>
                  <a:srgbClr val="FF0000"/>
                </a:solidFill>
              </a:rPr>
              <a:t>While </a:t>
            </a:r>
            <a:r>
              <a:rPr lang="en-GB" sz="2400" dirty="0" err="1" smtClean="0">
                <a:solidFill>
                  <a:srgbClr val="FF0000"/>
                </a:solidFill>
              </a:rPr>
              <a:t>Yolande</a:t>
            </a:r>
            <a:r>
              <a:rPr lang="en-GB" sz="2400" dirty="0" smtClean="0">
                <a:solidFill>
                  <a:srgbClr val="FF0000"/>
                </a:solidFill>
              </a:rPr>
              <a:t> a “sixteen, going on seventeen” English girl, having completed her GCSEs, wrote last month, “It’s easy to learn how to fit in, it's harder to think outside the box”. </a:t>
            </a:r>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76672"/>
            <a:ext cx="7776864" cy="7078861"/>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r>
              <a:rPr lang="en-GB" dirty="0" smtClean="0"/>
              <a:t>“Those born to be leaders had gold in their blood, those to be administrators silver, while the common man (the vast majority) had only iron”, observed Plato.</a:t>
            </a:r>
          </a:p>
          <a:p>
            <a:endParaRPr lang="en-GB" dirty="0"/>
          </a:p>
          <a:p>
            <a:r>
              <a:rPr lang="en-GB" dirty="0" smtClean="0"/>
              <a:t>“Do not confine your children to your own learning, for they were born in another time”, recalled the Ancient Hebrews, while Confucius noted even earlier, “Man’s natures are alike; it is their habits that carry them far apart.” he went on to say, “Tell a child and he will forget; show him and he will remember; but let him do, and he will understand”. </a:t>
            </a:r>
          </a:p>
          <a:p>
            <a:endParaRPr lang="en-GB" dirty="0"/>
          </a:p>
          <a:p>
            <a:r>
              <a:rPr lang="en-GB" dirty="0" smtClean="0"/>
              <a:t>John Milton (much influenced by Comenius) said, “I call a complete and generous education that which fits a man to perform justly, skilfully, magnanimously, all the offices public and private, of peace and war”.</a:t>
            </a:r>
          </a:p>
          <a:p>
            <a:endParaRPr lang="en-GB" sz="1400" dirty="0"/>
          </a:p>
          <a:p>
            <a:r>
              <a:rPr lang="en-GB" dirty="0" smtClean="0"/>
              <a:t>While </a:t>
            </a:r>
            <a:r>
              <a:rPr lang="en-GB" dirty="0" err="1" smtClean="0"/>
              <a:t>Yolande</a:t>
            </a:r>
            <a:r>
              <a:rPr lang="en-GB" dirty="0" smtClean="0"/>
              <a:t> a “sixteen, going on seventeen” English girl, having completed her GCSEs, wrote last month, “It’s easy to learn how to fit in, it's harder to think outside the box”. </a:t>
            </a:r>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orn to Learn people"/>
          <p:cNvPicPr>
            <a:picLocks noChangeAspect="1" noChangeArrowheads="1"/>
          </p:cNvPicPr>
          <p:nvPr/>
        </p:nvPicPr>
        <p:blipFill>
          <a:blip r:embed="rId2" cstate="print"/>
          <a:srcRect/>
          <a:stretch>
            <a:fillRect/>
          </a:stretch>
        </p:blipFill>
        <p:spPr bwMode="auto">
          <a:xfrm>
            <a:off x="2771800" y="4957259"/>
            <a:ext cx="3563888" cy="1900741"/>
          </a:xfrm>
          <a:prstGeom prst="rect">
            <a:avLst/>
          </a:prstGeom>
          <a:noFill/>
        </p:spPr>
      </p:pic>
      <p:pic>
        <p:nvPicPr>
          <p:cNvPr id="3078" name="Picture 6" descr="C:\Users\user\Documents\Born-to-learn\Born to Learn jpeg logo.jpg"/>
          <p:cNvPicPr>
            <a:picLocks noChangeAspect="1" noChangeArrowheads="1"/>
          </p:cNvPicPr>
          <p:nvPr/>
        </p:nvPicPr>
        <p:blipFill>
          <a:blip r:embed="rId3" cstate="print"/>
          <a:srcRect/>
          <a:stretch>
            <a:fillRect/>
          </a:stretch>
        </p:blipFill>
        <p:spPr bwMode="auto">
          <a:xfrm>
            <a:off x="179512" y="188640"/>
            <a:ext cx="1914525" cy="1647825"/>
          </a:xfrm>
          <a:prstGeom prst="rect">
            <a:avLst/>
          </a:prstGeom>
          <a:noFill/>
        </p:spPr>
      </p:pic>
      <p:sp>
        <p:nvSpPr>
          <p:cNvPr id="8" name="TextBox 7"/>
          <p:cNvSpPr txBox="1"/>
          <p:nvPr/>
        </p:nvSpPr>
        <p:spPr>
          <a:xfrm>
            <a:off x="539552" y="2708920"/>
            <a:ext cx="7776864" cy="2164889"/>
          </a:xfrm>
          <a:prstGeom prst="rect">
            <a:avLst/>
          </a:prstGeom>
          <a:noFill/>
        </p:spPr>
        <p:txBody>
          <a:bodyPr wrap="square" rtlCol="0">
            <a:spAutoFit/>
          </a:bodyPr>
          <a:lstStyle/>
          <a:p>
            <a:r>
              <a:rPr lang="en-GB" sz="1600" dirty="0" smtClean="0">
                <a:hlinkClick r:id="rId4"/>
              </a:rPr>
              <a:t/>
            </a:r>
            <a:br>
              <a:rPr lang="en-GB" sz="1600" dirty="0" smtClean="0">
                <a:hlinkClick r:id="rId4"/>
              </a:rPr>
            </a:br>
            <a:endParaRPr lang="en-GB" sz="1600" dirty="0" smtClean="0">
              <a:hlinkClick r:id="rId4"/>
            </a:endParaRPr>
          </a:p>
          <a:p>
            <a:r>
              <a:rPr lang="en-GB" sz="3400" b="1" dirty="0" smtClean="0">
                <a:effectLst>
                  <a:outerShdw blurRad="38100" dist="38100" dir="2700000" algn="tl">
                    <a:srgbClr val="000000">
                      <a:alpha val="43137"/>
                    </a:srgbClr>
                  </a:outerShdw>
                </a:effectLst>
                <a:hlinkClick r:id="rId4"/>
              </a:rPr>
              <a:t>Born to Learn</a:t>
            </a:r>
            <a:endParaRPr lang="en-GB" sz="3400" dirty="0" smtClean="0"/>
          </a:p>
          <a:p>
            <a:r>
              <a:rPr lang="en-GB" sz="3600" dirty="0" smtClean="0"/>
              <a:t/>
            </a:r>
            <a:br>
              <a:rPr lang="en-GB" sz="3600" dirty="0" smtClean="0"/>
            </a:br>
            <a:r>
              <a:rPr lang="en-GB" sz="2800" dirty="0" smtClean="0"/>
              <a:t>or visit </a:t>
            </a:r>
            <a:r>
              <a:rPr lang="en-GB" sz="2800" dirty="0" smtClean="0">
                <a:hlinkClick r:id="rId4"/>
              </a:rPr>
              <a:t>www.vimeo.com/20924263</a:t>
            </a:r>
            <a:endParaRPr lang="en-GB" sz="2800" dirty="0"/>
          </a:p>
        </p:txBody>
      </p:sp>
      <p:sp>
        <p:nvSpPr>
          <p:cNvPr id="5" name="TextBox 4"/>
          <p:cNvSpPr txBox="1"/>
          <p:nvPr/>
        </p:nvSpPr>
        <p:spPr>
          <a:xfrm>
            <a:off x="2411760" y="332657"/>
            <a:ext cx="6336704" cy="2677656"/>
          </a:xfrm>
          <a:prstGeom prst="rect">
            <a:avLst/>
          </a:prstGeom>
          <a:noFill/>
        </p:spPr>
        <p:txBody>
          <a:bodyPr wrap="square" rtlCol="0">
            <a:spAutoFit/>
          </a:bodyPr>
          <a:lstStyle/>
          <a:p>
            <a:r>
              <a:rPr lang="en-GB" sz="2800" b="1" dirty="0" smtClean="0"/>
              <a:t>Nb. If when viewing the following slide the animation does not appear, please follow the link below, and then return to this </a:t>
            </a:r>
            <a:r>
              <a:rPr lang="en-GB" sz="2800" b="1" dirty="0" err="1" smtClean="0"/>
              <a:t>Powerpoint</a:t>
            </a:r>
            <a:r>
              <a:rPr lang="en-GB" sz="2800" b="1" dirty="0" smtClean="0"/>
              <a:t> presentation afterwards  (the same applies to the other two animations later in the presentation).</a:t>
            </a:r>
            <a:endParaRPr lang="en-GB"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4" name="1.wmv">
            <a:hlinkClick r:id="" action="ppaction://media"/>
          </p:cNvPr>
          <p:cNvPicPr>
            <a:picLocks noGrp="1" noRot="1" noChangeAspect="1"/>
          </p:cNvPicPr>
          <p:nvPr>
            <p:ph idx="1"/>
            <a:videoFile r:link="rId1"/>
          </p:nvPr>
        </p:nvPicPr>
        <p:blipFill>
          <a:blip r:embed="rId3" cstate="print"/>
          <a:stretch>
            <a:fillRect/>
          </a:stretch>
        </p:blipFill>
        <p:spPr>
          <a:xfrm>
            <a:off x="0" y="836712"/>
            <a:ext cx="9168342" cy="5157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620688"/>
            <a:ext cx="8280920" cy="646331"/>
          </a:xfrm>
          <a:prstGeom prst="rect">
            <a:avLst/>
          </a:prstGeom>
          <a:noFill/>
        </p:spPr>
        <p:txBody>
          <a:bodyPr wrap="square" rtlCol="0">
            <a:spAutoFit/>
          </a:bodyPr>
          <a:lstStyle/>
          <a:p>
            <a:r>
              <a:rPr lang="en-GB" sz="3600" b="1" dirty="0" smtClean="0"/>
              <a:t>You each have a story to tell...</a:t>
            </a:r>
            <a:endParaRPr lang="en-GB" sz="3600" b="1" dirty="0"/>
          </a:p>
        </p:txBody>
      </p:sp>
      <p:sp>
        <p:nvSpPr>
          <p:cNvPr id="5" name="Rectangle 4"/>
          <p:cNvSpPr/>
          <p:nvPr/>
        </p:nvSpPr>
        <p:spPr>
          <a:xfrm>
            <a:off x="467544" y="1556792"/>
            <a:ext cx="7848872" cy="2062103"/>
          </a:xfrm>
          <a:prstGeom prst="rect">
            <a:avLst/>
          </a:prstGeom>
        </p:spPr>
        <p:txBody>
          <a:bodyPr wrap="square">
            <a:spAutoFit/>
          </a:bodyPr>
          <a:lstStyle/>
          <a:p>
            <a:r>
              <a:rPr lang="en-GB" sz="3200" dirty="0" smtClean="0"/>
              <a:t>“The task is not so much to see what no one has yet seen, but to think what nobody yet has thought about that which everybody sees.”</a:t>
            </a:r>
            <a:endParaRPr lang="en-GB" sz="3200" dirty="0"/>
          </a:p>
        </p:txBody>
      </p:sp>
      <p:sp>
        <p:nvSpPr>
          <p:cNvPr id="7" name="TextBox 6"/>
          <p:cNvSpPr txBox="1"/>
          <p:nvPr/>
        </p:nvSpPr>
        <p:spPr>
          <a:xfrm>
            <a:off x="5076056" y="3284984"/>
            <a:ext cx="2592288" cy="646331"/>
          </a:xfrm>
          <a:prstGeom prst="rect">
            <a:avLst/>
          </a:prstGeom>
          <a:noFill/>
        </p:spPr>
        <p:txBody>
          <a:bodyPr wrap="square" rtlCol="0">
            <a:spAutoFit/>
          </a:bodyPr>
          <a:lstStyle/>
          <a:p>
            <a:r>
              <a:rPr lang="en-GB" i="1" dirty="0" smtClean="0">
                <a:solidFill>
                  <a:schemeClr val="tx1"/>
                </a:solidFill>
              </a:rPr>
              <a:t>Schopenhauer, 1788-1860</a:t>
            </a:r>
          </a:p>
          <a:p>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2339752" y="4005064"/>
            <a:ext cx="3960440" cy="3044989"/>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392" y="5517232"/>
            <a:ext cx="5472608" cy="1080120"/>
          </a:xfrm>
        </p:spPr>
        <p:txBody>
          <a:bodyPr>
            <a:normAutofit/>
          </a:bodyPr>
          <a:lstStyle/>
          <a:p>
            <a:r>
              <a:rPr lang="en-GB" sz="3600" dirty="0" smtClean="0"/>
              <a:t>V.E. Day 1945</a:t>
            </a:r>
            <a:endParaRPr lang="en-GB" sz="3600" dirty="0"/>
          </a:p>
        </p:txBody>
      </p:sp>
      <p:pic>
        <p:nvPicPr>
          <p:cNvPr id="2050" name="Picture 2" descr="C:\Users\user\Documents\HMC\beach 1944_crop.jpg"/>
          <p:cNvPicPr>
            <a:picLocks noGrp="1" noChangeAspect="1" noChangeArrowheads="1"/>
          </p:cNvPicPr>
          <p:nvPr>
            <p:ph idx="1"/>
          </p:nvPr>
        </p:nvPicPr>
        <p:blipFill>
          <a:blip r:embed="rId3" cstate="print"/>
          <a:srcRect/>
          <a:stretch>
            <a:fillRect/>
          </a:stretch>
        </p:blipFill>
        <p:spPr bwMode="auto">
          <a:xfrm>
            <a:off x="4463480" y="0"/>
            <a:ext cx="4680520" cy="5468962"/>
          </a:xfrm>
          <a:prstGeom prst="rect">
            <a:avLst/>
          </a:prstGeom>
          <a:noFill/>
        </p:spPr>
      </p:pic>
      <p:sp>
        <p:nvSpPr>
          <p:cNvPr id="4" name="TextBox 3"/>
          <p:cNvSpPr txBox="1"/>
          <p:nvPr/>
        </p:nvSpPr>
        <p:spPr>
          <a:xfrm>
            <a:off x="899592" y="2492896"/>
            <a:ext cx="2592288" cy="830997"/>
          </a:xfrm>
          <a:prstGeom prst="rect">
            <a:avLst/>
          </a:prstGeom>
          <a:noFill/>
        </p:spPr>
        <p:txBody>
          <a:bodyPr wrap="square" rtlCol="0">
            <a:spAutoFit/>
          </a:bodyPr>
          <a:lstStyle/>
          <a:p>
            <a:r>
              <a:rPr lang="en-GB" sz="4800" dirty="0" smtClean="0"/>
              <a:t>My Story</a:t>
            </a:r>
            <a:endParaRPr lang="en-GB" sz="4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outhsea bomb damage.bmp"/>
          <p:cNvPicPr>
            <a:picLocks noGrp="1" noChangeAspect="1"/>
          </p:cNvPicPr>
          <p:nvPr>
            <p:ph idx="1"/>
          </p:nvPr>
        </p:nvPicPr>
        <p:blipFill>
          <a:blip r:embed="rId3" cstate="print"/>
          <a:stretch>
            <a:fillRect/>
          </a:stretch>
        </p:blipFill>
        <p:spPr>
          <a:xfrm>
            <a:off x="-1116632" y="0"/>
            <a:ext cx="10898294" cy="7029400"/>
          </a:xfrm>
        </p:spPr>
      </p:pic>
      <p:sp>
        <p:nvSpPr>
          <p:cNvPr id="2" name="Title 1"/>
          <p:cNvSpPr>
            <a:spLocks noGrp="1"/>
          </p:cNvSpPr>
          <p:nvPr>
            <p:ph type="title"/>
          </p:nvPr>
        </p:nvSpPr>
        <p:spPr/>
        <p:txBody>
          <a:bodyPr/>
          <a:lstStyle/>
          <a:p>
            <a:endParaRPr lang="en-GB" dirty="0"/>
          </a:p>
        </p:txBody>
      </p:sp>
      <p:pic>
        <p:nvPicPr>
          <p:cNvPr id="4" name="Picture 3" descr="New Picture (2).bmp"/>
          <p:cNvPicPr>
            <a:picLocks noChangeAspect="1"/>
          </p:cNvPicPr>
          <p:nvPr/>
        </p:nvPicPr>
        <p:blipFill>
          <a:blip r:embed="rId4" cstate="print"/>
          <a:stretch>
            <a:fillRect/>
          </a:stretch>
        </p:blipFill>
        <p:spPr>
          <a:xfrm>
            <a:off x="6732240" y="260648"/>
            <a:ext cx="2135992" cy="3672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New Picture (3).bmp"/>
          <p:cNvPicPr>
            <a:picLocks noChangeAspect="1"/>
          </p:cNvPicPr>
          <p:nvPr/>
        </p:nvPicPr>
        <p:blipFill>
          <a:blip r:embed="rId5" cstate="print"/>
          <a:stretch>
            <a:fillRect/>
          </a:stretch>
        </p:blipFill>
        <p:spPr>
          <a:xfrm>
            <a:off x="179512" y="404664"/>
            <a:ext cx="2483768" cy="3072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New Picture.bmp"/>
          <p:cNvPicPr>
            <a:picLocks noChangeAspect="1"/>
          </p:cNvPicPr>
          <p:nvPr/>
        </p:nvPicPr>
        <p:blipFill>
          <a:blip r:embed="rId6" cstate="print"/>
          <a:stretch>
            <a:fillRect/>
          </a:stretch>
        </p:blipFill>
        <p:spPr>
          <a:xfrm>
            <a:off x="3059832" y="260648"/>
            <a:ext cx="2860427" cy="40206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rmAutofit/>
          </a:bodyPr>
          <a:lstStyle/>
          <a:p>
            <a:pPr algn="l"/>
            <a:r>
              <a:rPr lang="en-GB" sz="3600" dirty="0" smtClean="0"/>
              <a:t>Speech Explanation</a:t>
            </a:r>
            <a:endParaRPr lang="en-GB" sz="3600" dirty="0"/>
          </a:p>
        </p:txBody>
      </p:sp>
      <p:sp>
        <p:nvSpPr>
          <p:cNvPr id="4" name="TextBox 3"/>
          <p:cNvSpPr txBox="1"/>
          <p:nvPr/>
        </p:nvSpPr>
        <p:spPr>
          <a:xfrm>
            <a:off x="395536" y="1340768"/>
            <a:ext cx="8352928" cy="4708981"/>
          </a:xfrm>
          <a:prstGeom prst="rect">
            <a:avLst/>
          </a:prstGeom>
          <a:noFill/>
        </p:spPr>
        <p:txBody>
          <a:bodyPr wrap="square" rtlCol="0">
            <a:spAutoFit/>
          </a:bodyPr>
          <a:lstStyle/>
          <a:p>
            <a:r>
              <a:rPr lang="en-GB" sz="2000" dirty="0" smtClean="0"/>
              <a:t>This speech was given to the conference of the European League of Middle School Educators held in Prague on January 27</a:t>
            </a:r>
            <a:r>
              <a:rPr lang="en-GB" sz="2000" baseline="30000" dirty="0" smtClean="0"/>
              <a:t>th</a:t>
            </a:r>
            <a:r>
              <a:rPr lang="en-GB" sz="2000" dirty="0" smtClean="0"/>
              <a:t> 2012 . Some 300 people attended the conference from Middle Schools ranging from Portugal to Moscow and from the northern Baltic to North Africa. While the majority of the participants were from essentially ‘Anglo-American’ type schools, the conference theme was based on the thinking of Jan Amos Comenius, the Czech philosopher of the 17</a:t>
            </a:r>
            <a:r>
              <a:rPr lang="en-GB" sz="2000" baseline="30000" dirty="0" smtClean="0"/>
              <a:t>th</a:t>
            </a:r>
            <a:r>
              <a:rPr lang="en-GB" sz="2000" dirty="0" smtClean="0"/>
              <a:t> Century who had so influenced John Milton.</a:t>
            </a:r>
          </a:p>
          <a:p>
            <a:endParaRPr lang="en-GB" sz="2000" dirty="0" smtClean="0"/>
          </a:p>
          <a:p>
            <a:r>
              <a:rPr lang="en-GB" sz="2000" dirty="0" smtClean="0"/>
              <a:t>This was against a background of the profound question that I believe should be asked in the light of the recent death of Vaclav Havel the Czech writer and philosopher whose thinking had led to the overthrow of Communism and his appointment as first President of the Republic... a man who inspires extraordinary admiration from his people, and I wanted the conference to ponder what should be the proper relationship in that and other similar middle-European countries to the generality of international school curricula</a:t>
            </a:r>
            <a:r>
              <a:rPr lang="en-GB" dirty="0" smtClean="0"/>
              <a:t>.</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outhsea bomb damage.bmp"/>
          <p:cNvPicPr>
            <a:picLocks noGrp="1" noChangeAspect="1"/>
          </p:cNvPicPr>
          <p:nvPr>
            <p:ph idx="1"/>
          </p:nvPr>
        </p:nvPicPr>
        <p:blipFill>
          <a:blip r:embed="rId3" cstate="print">
            <a:duotone>
              <a:schemeClr val="bg2">
                <a:shade val="45000"/>
                <a:satMod val="135000"/>
              </a:schemeClr>
              <a:prstClr val="white"/>
            </a:duotone>
          </a:blip>
          <a:stretch>
            <a:fillRect/>
          </a:stretch>
        </p:blipFill>
        <p:spPr>
          <a:xfrm>
            <a:off x="-900608" y="0"/>
            <a:ext cx="10632558" cy="6858000"/>
          </a:xfrm>
        </p:spPr>
      </p:pic>
      <p:sp>
        <p:nvSpPr>
          <p:cNvPr id="2" name="Title 1"/>
          <p:cNvSpPr>
            <a:spLocks noGrp="1"/>
          </p:cNvSpPr>
          <p:nvPr>
            <p:ph type="title"/>
          </p:nvPr>
        </p:nvSpPr>
        <p:spPr/>
        <p:txBody>
          <a:bodyPr/>
          <a:lstStyle/>
          <a:p>
            <a:endParaRPr lang="en-GB" dirty="0"/>
          </a:p>
        </p:txBody>
      </p:sp>
      <p:sp>
        <p:nvSpPr>
          <p:cNvPr id="6" name="TextBox 5"/>
          <p:cNvSpPr txBox="1"/>
          <p:nvPr/>
        </p:nvSpPr>
        <p:spPr>
          <a:xfrm>
            <a:off x="539552" y="1052736"/>
            <a:ext cx="8280920" cy="4524315"/>
          </a:xfrm>
          <a:prstGeom prst="rect">
            <a:avLst/>
          </a:prstGeom>
          <a:noFill/>
        </p:spPr>
        <p:txBody>
          <a:bodyPr wrap="square" rtlCol="0">
            <a:spAutoFit/>
          </a:bodyPr>
          <a:lstStyle/>
          <a:p>
            <a:r>
              <a:rPr lang="en-GB" sz="4800" b="1" dirty="0" smtClean="0"/>
              <a:t>A quality education is like a three-legged stool which can balance, on any surface however rough, providing the legs are the same length – home school and community</a:t>
            </a:r>
            <a:endParaRPr lang="en-GB" sz="4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srcRect/>
          <a:stretch>
            <a:fillRect/>
          </a:stretch>
        </p:blipFill>
        <p:spPr bwMode="auto">
          <a:xfrm>
            <a:off x="827584" y="476672"/>
            <a:ext cx="7499120"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ew Picture (5).bmp"/>
          <p:cNvPicPr>
            <a:picLocks noChangeAspect="1"/>
          </p:cNvPicPr>
          <p:nvPr/>
        </p:nvPicPr>
        <p:blipFill>
          <a:blip r:embed="rId2" cstate="print"/>
          <a:stretch>
            <a:fillRect/>
          </a:stretch>
        </p:blipFill>
        <p:spPr>
          <a:xfrm>
            <a:off x="7696381" y="0"/>
            <a:ext cx="1447619" cy="2676191"/>
          </a:xfrm>
          <a:prstGeom prst="rect">
            <a:avLst/>
          </a:prstGeom>
        </p:spPr>
      </p:pic>
      <p:pic>
        <p:nvPicPr>
          <p:cNvPr id="6" name="Content Placeholder 5" descr="st johns crop 2.png"/>
          <p:cNvPicPr>
            <a:picLocks noGrp="1" noChangeAspect="1"/>
          </p:cNvPicPr>
          <p:nvPr>
            <p:ph idx="1"/>
          </p:nvPr>
        </p:nvPicPr>
        <p:blipFill>
          <a:blip r:embed="rId3" cstate="print"/>
          <a:stretch>
            <a:fillRect/>
          </a:stretch>
        </p:blipFill>
        <p:spPr>
          <a:xfrm>
            <a:off x="323528" y="620688"/>
            <a:ext cx="2717383" cy="5544616"/>
          </a:xfrm>
        </p:spPr>
      </p:pic>
      <p:sp>
        <p:nvSpPr>
          <p:cNvPr id="8" name="TextBox 7"/>
          <p:cNvSpPr txBox="1"/>
          <p:nvPr/>
        </p:nvSpPr>
        <p:spPr>
          <a:xfrm>
            <a:off x="3203848" y="1844824"/>
            <a:ext cx="5724128" cy="2092881"/>
          </a:xfrm>
          <a:prstGeom prst="rect">
            <a:avLst/>
          </a:prstGeom>
          <a:noFill/>
        </p:spPr>
        <p:txBody>
          <a:bodyPr wrap="square" rtlCol="0">
            <a:spAutoFit/>
          </a:bodyPr>
          <a:lstStyle/>
          <a:p>
            <a:r>
              <a:rPr lang="en-GB" sz="2600" dirty="0" smtClean="0"/>
              <a:t>“I call a complete and generous education that which fits a man </a:t>
            </a:r>
          </a:p>
          <a:p>
            <a:r>
              <a:rPr lang="en-GB" sz="2600" dirty="0" smtClean="0"/>
              <a:t>to perform justly, skilfully and magnanimously all the offices , </a:t>
            </a:r>
          </a:p>
          <a:p>
            <a:r>
              <a:rPr lang="en-GB" sz="2600" dirty="0" smtClean="0"/>
              <a:t>public and private, of peace and war”</a:t>
            </a:r>
            <a:endParaRPr lang="en-GB" sz="2600" dirty="0"/>
          </a:p>
        </p:txBody>
      </p:sp>
      <p:sp>
        <p:nvSpPr>
          <p:cNvPr id="9" name="TextBox 8"/>
          <p:cNvSpPr txBox="1"/>
          <p:nvPr/>
        </p:nvSpPr>
        <p:spPr>
          <a:xfrm>
            <a:off x="6876256" y="4005064"/>
            <a:ext cx="1944216" cy="369332"/>
          </a:xfrm>
          <a:prstGeom prst="rect">
            <a:avLst/>
          </a:prstGeom>
          <a:noFill/>
        </p:spPr>
        <p:txBody>
          <a:bodyPr wrap="square" rtlCol="0">
            <a:spAutoFit/>
          </a:bodyPr>
          <a:lstStyle/>
          <a:p>
            <a:r>
              <a:rPr lang="en-GB" dirty="0" smtClean="0"/>
              <a:t>John Milton 1642</a:t>
            </a:r>
            <a:endParaRPr lang="en-GB" dirty="0"/>
          </a:p>
        </p:txBody>
      </p:sp>
      <p:sp>
        <p:nvSpPr>
          <p:cNvPr id="10" name="TextBox 9"/>
          <p:cNvSpPr txBox="1"/>
          <p:nvPr/>
        </p:nvSpPr>
        <p:spPr>
          <a:xfrm>
            <a:off x="3203848" y="4509120"/>
            <a:ext cx="5544616" cy="1938992"/>
          </a:xfrm>
          <a:prstGeom prst="rect">
            <a:avLst/>
          </a:prstGeom>
          <a:noFill/>
        </p:spPr>
        <p:txBody>
          <a:bodyPr wrap="square" rtlCol="0">
            <a:spAutoFit/>
          </a:bodyPr>
          <a:lstStyle/>
          <a:p>
            <a:r>
              <a:rPr lang="en-GB" sz="2400" dirty="0" smtClean="0"/>
              <a:t>“No man is an island entire of itself; every man is a piece of the continent, a part of the main...</a:t>
            </a:r>
            <a:br>
              <a:rPr lang="en-GB" sz="2400" dirty="0" smtClean="0"/>
            </a:br>
            <a:r>
              <a:rPr lang="en-GB" sz="2400" dirty="0" smtClean="0"/>
              <a:t>And therefore never send to know for whom the bell tolls; it tolls for thee.” </a:t>
            </a:r>
            <a:endParaRPr lang="en-GB" sz="2400" dirty="0"/>
          </a:p>
        </p:txBody>
      </p:sp>
      <p:sp>
        <p:nvSpPr>
          <p:cNvPr id="11" name="TextBox 10"/>
          <p:cNvSpPr txBox="1"/>
          <p:nvPr/>
        </p:nvSpPr>
        <p:spPr>
          <a:xfrm>
            <a:off x="6623720" y="6488668"/>
            <a:ext cx="2520280" cy="369332"/>
          </a:xfrm>
          <a:prstGeom prst="rect">
            <a:avLst/>
          </a:prstGeom>
          <a:noFill/>
        </p:spPr>
        <p:txBody>
          <a:bodyPr wrap="square" rtlCol="0">
            <a:spAutoFit/>
          </a:bodyPr>
          <a:lstStyle/>
          <a:p>
            <a:r>
              <a:rPr lang="en-GB" dirty="0" smtClean="0"/>
              <a:t>John Donne 1624</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1028" name="AutoShape 4" descr="data:image/jpg;base64,/9j/4AAQSkZJRgABAQAAAQABAAD/2wCEAAkGBhQQEBQUEBQVFRQVFBQWFBAYFRQUFBUUFRAVFBQVFBQXGyYeFxkjGRUUHy8gIycpLCwsFR8yNTAqNSYrLCkBCQoKDgwOFw8PGiwkHBwsLCwpKSkpLCwpKSwsKSwsLCksLCksKSkpLCwsLCksKSwsLCwpKSkpLCkpLCkpLCksLP/AABEIAMIBAwMBIgACEQEDEQH/xAAbAAACAwEBAQAAAAAAAAAAAAACBAEDBQAGB//EAD4QAAEDAgQDBQYEBQMEAwAAAAEAAhEDIQQSMUEFUWETInGBkRQyQqGx8AZSwdEVI2Ky4ZLC8RZyouIzQ2P/xAAZAQADAQEBAAAAAAAAAAAAAAAAAQIDBAX/xAAiEQEBAAICAgMBAQEBAAAAAAAAAQIREhMDQSExUWEiFDL/2gAMAwEAAhEDEQA/AN7IUYw5T3siNlCF7nN53Ag3ClWtwSfFIKxtFLsVMIUpYMJluGV7RCIqLnaqYxS2krmMXOqRqqX4uEvmnuRoNICk1oWQ7iB2Vb8a4o6LU3zSNl2IVTsSNysg1id0MrSeCIvmalTEt5pZ+IGyVAUgLSeORlfJau7ZT7QeaqARBqrjE8qLtSuDlACMNR8DbpUhGzDk6Aq5uAf+X6KLnjPZzG36igKU8zhfNwB5apinwpm7ifCyxvnwjSeHKsqFK1xw6n19VBwLB/zdT/0Yn0ZMwBM0sA90WgHdPlzBo0eitbiidAs8vNl6i54cfdLt4MBq7x2Rt4YwEGTHKyYBe7b9EQpOGseq575M/dbTx4eos7YDQKTXOwQtA3KIEc1j8Ng53nkFW6iTqVdnCF9cDYIm/Sbr2WOGHNcrDjG9Fy03mj/LzYYihXQoyHourZaVhSakakKThnHUqG4NVLE/Kt2JGyqfiSmThQEvUoLXHizy5F3VJVZTBpLuyW0sYXZfIpDEx2KJtEnQKuSeNLhqnKnWcPcdk5S4W34lnl5scfa8fFlWOGo20idAtsYSm3YfVT27G6fJZf8ARv8A8xfRr7rKp4Nx2hO0uGt3kqw4rk1SMQ/YQoyzzv8AFY4YT+rKWAZ+X1V7cMBoAEsHPOpRCkT8Swu795N5ZPqL3N5lRbmqxhebiiGHCn4/T+fwRLVPat+woiNELnnkEa2VulnbN5Ke1H5VRmco7x1T4RPOr/aY+ELjjjzjwCBtIeKMBv5UtY/h7yAcUTuVIdO6MZfyqT0ACNz1B8+6kBC6tG6GTzUdmiSeytvoJcTufUqAOisFMoxR5p7kTxtVg9Fyt7Jcp3Fcawu3RDEKoKQ1dGoXKmBiFIqjmlw1EAjjD5Veag5qpzJUtsp7UqpNfSbd/aG4IlG3h/MhAah5qM6f+/1O8fwy2ixvVH27RoEoHIg/wU3D9Vz/AAwcUdggNYlBm6rpRMZPSbnb7FmCkVAhldmT0XIfbKO2K4OXSlqfhcv67OVwcUQhG2ErZPQm77ACiCtAbyVgLeSzuf8AGkx/qkIgrwQiBCi5/wAXMP6pARgK2yINCi5LmKsDoiy9FYGosqnkrirDByRZQiyqciWz0DKFKLIuyJbLQVHojyKciNjSu/RSjyLkbGnkO0RB5RikjFJehyjj1krDyjD0Yp+CLIEcofHJXmUqzKpyo5QuNVQpDFbkUhqOY4qxSU9krg1EGpdh8FApogxXhEApvkOeMuGIgxMZSpDSp7FdakNRgdFYAijqouapgrDTyRBpRR1XQp5HpEIgFwajFNTaqRARWUhgU5Qp2eqgIgugIgzoltWnBSAibTRimEtnoAb1UhvVWADoiDx0U7VpWGow1GKgU9qEtnoGVcpLgoskSZXKJHJcgPKNeilVB4RB67nNqrQAiEclUKiIVAjZ6W+SkKsVAiFQc0tjQwEQaqxVCIVQlujjBhqINVYqjmhfjWN1cPDf0S+TkhkBFCy/44zk75X+aXp8bfmkgEfl5eafXlT5YxuAIsiwv40+ZEDpH6qxnHqg5eclK+LMc8W0GosqyafHSfeaPK3yKvPGG7NJ8SApuGZ8sWjCkBK0eItd0PJW+2N5j1UXHJW8V0KUucewb/ql6vGL91o8/wDCJhlRcsY0QpWezjFrtv42+iD+Lu5N9D+6fXkOeLUhTCzhxg8h8/3VjOLHcBLryHZiehFCV/izeR+SJnFWk6EdUuGX4fPH9MAKcqEY1vNGMSFGqe46FOVd7SF3tKPk9xOVdlK72ld7Sl8luOylcu9oXI+RuPnYru6Bcajj8Szu2RCsvV04mgHH8yIVD+b6rOFZF2yDajcTG/yU+19Vl9sp7ZLUDU9s6lC/GHafOFm9spFZPRG3Ypx3KrzdFUKykVkaPazN0RBx5fJVCsiFZA2sk8lInkq+2U9sgLACiAKrFZSKyQXCeqJs9fVUisiFZAMAuRAlLisi7ZIbMtBRBvVLCqiFVIGg3qjaOqUFVEKqAdb4q1rws8VUQqpaNpNrhGMSs0VVIqqeEPbTGKU+0rOFVSKqnhByrS9pXe0LP7VT2qOEHKnu2+5KlI9quS4Ft4AVVIqrNOOOwCj2132FtziuFaoqKe0WSMW47/ouFd3P5qexXW1xUXdqsntD9lTmS7T62t2qIVFkCojbW+5R2wupqiop7RZZxcblQccef36J9sLqrXFVSKixvbDzPqiGPI3R2QddbIqKRUWS3iPgjbxEbqucTcK1RURCos5mNad1eKiradaNioiFRKCoiFVANioiFRKCqpFVAOCoiFRJ9qiFVIHBURCokxVRCqgHBURCokhVRiqgHBURColBURCokZwVEQqpMVUQqoI4KqntEqKqIVUgZ7Rclu0UpB8zNTx+SIOSxoOmzvIiFDabxqAeoWXG2fDflJfk4T1+hRteI1SmV3L5gIgxyXDJXKL/AGhcK6pbSdvH3zVnYc0+ul2RJrFR246fJSMOPsovZ28gr6k9gDWCLKSLeqtYwDQKwFOeNN8iplN28K0YXr9Pqq8RjmUhL3Bo2QU+LU3CWukdP309U7wx+x/q/RkYQcyrWUBvfxusrC8fDiQ9obB94T87x5hOP4i1roM6AzaL+c/JKeTC/J3x5w+wAaAK0VEpSrhwkaIw5aMjIqIhUSudGHoBkVFPaJYOUmoBqQEAyKiIVEicWz8w+v0Qvx7RzPy+qm5ye1ca0hURCosc8TOwHrKB3EnHS3kovlxV11uiop7aNSvOHGn8x9UJxU7z5yp7v4rregPEmjefAIXcXaNj8h+qwHV7/wCSuFQbqeynwjZdxo7AD5qt/FXn4o9Aso1FPbFLlRxjQdxB5+I+pQ+2PPxO/wBR/dJh8rpS5DRs4o8z6lckZUp7JlYTiQccrhleIlvjp4FW1sexoJLhYGwIJMDRZNHHUi058wvYPhzTO4EW0mOiop8BbiO82q0CTLZJPiGmLeCznnyk01vhluztTjTyGmm1pg98E89G7a8043iwgE6EwbiR4heeqcKdReCHnNni2VzSI3yEnrcfRL8SNSoSWtAEkS1zSDBidZHnzCz7ct72vhjrWnpsVx6nTJBk+A1nlOqdo4xriAHAEgGCQDfaJmV4CniXMAD5lpOX+mYJj08lpY7EjEt7VtqggVWzEgwA8HTWB59Fp35p6sXsm1J0Q1sS1glxA+7LzOEx+QbkWDiHAzG9zAseY2TJoOrMc6nUBbDge9LmkCQHGLi3zVf9N19J6J+tKtxymwS7MAdDAIPgQYWTU4q97sza2UXhoAiNLyb+ipo0KnZAF2p0OknSSDyt5qmpjeyrEuYMjgLAAd4tEkEi5mVll5csvbSePHFVx6rUzN7VwdLBBFh185/RZ1HEuae6SDpYra4piGVabbe6MwmAYIuI3Gg8lnupwM3ZQNZh0RFyJWe9/ata+mlw/E1XWhlURmkwCDN9b/JNdu4EyIJ90ZpECG5em+saLJxGChrX0yGQ2SRoDBcJIMgxaY+iufxkup5XkOcPce0XJFwCDrukb0eDxApWEkGBB1nmkcd+MCxzmsaDBI707HkFhs4tUBaw27zYkmcszck3H7IxlzEPaO84nNHM9FpPJlJqVFwxt29nhOKh7GujUA9Ji/zlWHH8h6yvNYbiDKTA102nKBa/XyKKhxrvxUblafiM2MTBlad2X6jrjfdxI7n0ACrfiJ1MrPwOPbWBy+8LuZF4/MOY+iyuPY4hwa28AkjQX08dFFzt9nMdPRHFcr+Cjtj9grx+HxLxoCOZvC08FxA0wS8y3oZgzqRMx4Jclabgr+PoVBxAVbXkgEGQdD0hSCq+ELG4gDf6I21Z5egP/CVLRyHpCjsx19VW4RpSHJWDsZXdqRrKZbOB67tEuyt9wjlAXsqos6WDz4ogT1SBoVCuS2dckHlfaWUoAz84IbE67zdW0j2wIpta1vul5pseZiAWuhuXXQ9FZkYXwWVKZcCcpp03sdrOrZuQd+srVoyGBsNkCQBsBvckHSbLB0M8cFY3KXZmVA7TM0hxaZBDWyR1EmPNLV2UqjnXImMzssEkwJB8YMGJW2cR3bgHeDBExq3n5LG/6mcSQ2IJETs4H3ifi5XQfwUrYGXEVZJJhpc1rX2I95zSYEHSVP8ADmWfkGXNpmeYiNQY67nQrQbVYM2eA4xIAGRwBs7SAdbhZ9Wi4S+m8Opl0ZReLbjYbAoLTQOAw9VzRZpt3QSGk+PXorqfBjSechytc2DDjpEciPM3lYbMQ5l2yAb3i97bQtXBcRFQEPcGkgi8m2U3G3kgx1cEWvzZZBBDmuc7YAWcBl6wQPCFaKAAGRuZsyNHATE3EidNEvhuJkUWua5gcQ0uBkh0kh2mhtyv1R4TE5pgDNF2juSYjMzN8URrrFglo1NbhLAM7YADspIlxubBzYJby5GFNOtWGU1ILTIzXjwdAsR+uq0qlVrAG12tEtJa9xv1EiBN7+CAYlpDoh7CbuE5A61pte43NkFpiNpQXFj4YSIaLkXkCNImyrwHDS1xJNyeYAbJ0F9elvRXcSrlr3dwM5QXkCWg92TF+gVGHxsHvX20BInlMpkZxNBri11ce7OUhzYcAAQHEHe8Cd0VPsmuyjtTO0Dug3uXfWyYZSbTb3XMfma0sY9zWtHNozTcJapUFN/8xjWn/wDNpaDoZDjYkG2keG4FuJoNc0ZQ7OCcoIJPpN/nqraODqOAOUGQDElpNpOuhVOMxopuDSZEkipYlw2kaZgLH6JnAYttYPBGgBBJj0iLoNm1GBru8HMqGwaLm5iQ0EbeqNmEaHfzG1HSQBEDcgRmuL3g9Vo8SrNGXM4iIDwZcCQJbB1agNMVfjeWiBLbtEEAmDJG+6CYLqpEtPwkjwIKtoVe9FryD9D9Vut4ZTeWkVGu2Mta50iBIh3KNZ2S+L4Wxmw379mEdY0sUDQMHiXtIaA4gCAIkQPAa+a13VIGYi25vbx5JCnQaRLXAxq4Etg9RzQY6tkaMrs3M5oBE6E2+fJPZaaLa03EQVz6oAkkDqTH1WJisr3TTMWEt3MbjY/43VeUsuSHM3ud9gAbHqVXJPF6Ic9lRX4ixhhzoPL91n4ZznM7pMAXgd47QTy++iBrQQ8QS8WALQSDv8M+iOQ4tBmNY68iNZzR9VA4lTHxQeR29Fktwoa2Hsb/AEkTPnJH1CaYwCwDQDYESI5xc2vztZHKjjGg7iAiRLugF/mqsHxUmczNJ7w01tsknPBcQH6AzLeXPvX8ZGiEObFnQ63evJPUCUW0cY2zixtJ6hriD4ECCuWIOJ0t3z17OT5mbrkbLjCg4kBTAEE21OXQ3OhuQAtHC8QBAnMJtmjM25i+U6LM4jhm1IfSDGNJIMZhGkAtE/Lmowv4frZpzNDR3swPW0BQ0OcVfWNMigx5aTBqAHedDyI3+ixMPRewHM3KQJAIInmJ8F7CjhMsHLEk3DeXUWOoVOJa9jpZmMjkMgMxOoghRMjsYFfiQcO8TpefenaJ+qXo1yBaxutqvwwMa6rU79xM66C4MQIKRwdKnUqBrmkBxgQbjqIgTMaq01SzEyO+A7kCL+TgQQmcHkdmblcGnkZItFpaUjjMKaTnBx0MDqJsellFGvB8beCA1ncLJZmY6QPhPddAF4ix8LLLq46bWnQ7aJ+jiCHxDTvff03mUWJ4cyu0PkU3xd18si3e3va6DXNxxq4cU6jZZIhxN2GLGZHdsd99VFHiLabezNIQAIOYDNeQ4yLgydYKLC8LdaH1BMHK0t2F4HlrpqtOsGNhpMd0EONwTuJjXfRTbo5Gc2q985aMDI5rXEueDMxqLX32VuHwENGQh2YFj25mNF7wATmbaRJGpXYtr4PeyBsd/UXOl7HWPP0Yw2OaWw4hx0mHBvK0C3iiXY0Sofh5oIFR5cBJygxJjntrr0Wjg+H0GCYzDaHFzdYsJiZ+iHH8KbVb3Xlp+JgNjcCTN/vRdguGmkzLctmeu37c0t/qpFow7IAa3u6xAIIiTmDgfVE3ChhDg1thsATHIRl+qCq10w3bQEkfS4v5LnNdlgwPAmRf8yi2+hou+tSe5wY0tqCb5i8HTY2PWZVNWhTq2dmD4/8AjzANcD8TYn5ddEDuFhplpc0gncGD43B+9FTUw9ZugbU0MuiQYiwNhtotYmmKHCQws7JzzLr+7G1iZHLkEy6jUzyHtaJ951j4Egn9rBZBw9erUMgNcQP/ALA1pBtpN1RWwVVs5gSRydm537pNkQbj0FXg5ZLGh8HvAtILbbtMRm/pnfkkW8Ge4hz3tbr7rAHG/wAWk25joke0q0GOBBB7pkmYGp1MDUGULPxM+bwR1F/kmW43m8OZabxpZovvcXPmfBFQwdJplogiRYkm9vzLIp/iMGxHnMD6J1nGKU94eJl1vDVGh8GRwxoktls/l25xOk7qivwoF0uqumNTE23TNPFMcf5ZcYi7XMJ8b6bKXcQcDo835sG2pl1kAk7CagvpnMLCYeR4zBPiEg7DvaczabgBsQHT5XB8Vs+1uOoHUZp+REKC+Ne799EBiPOdp7mWpza2M19CNAbqzD4JzQRUJaJF8peJjePJP4zHgvpQ4OhzpAJmzdHRtcGCrjjZuP1B9UyZ7qWGnVvlmA9M1lK0O15hh65VyQYWCw9Rji1wEO1BeyJ2Njr4dU3iOG1hem5oGgbnMbmAfdtyJ26LIwFIveBJ6+A1n73XqMNRa9sS5oMNgAnvTY20j71TDI/iGJoECrmyyLkAgzqJG9tOie/irnOcMwixjU67nn4folq/HqrHOpMYS5ph0jMP+DP0TNJzaoBeHU37xkLSJ0AaQQPI6JBzaxcSDcG+Qyc1rtInvbHyS+DZSMWyua4mfdkEWAFyb/TVWV6tOgMx0v3To4nl0HT1CXfWNV2ZoIs2LOn9Zsfkke2vVwAe4OLWkxEuBIdGsOuDF+ql/BwSRkZkgS1rfd17weND5C2qz6OBquMklo5OPS4sD84WlQpGmJD3c4AHMa7xvqg2WzhhzkOnIIyvAMun9tE9geHG470EgC+t92OEjfpfXm7X7SQHENcTAcYAJHMjTz5jRWMxIDnNMOAMkkGXNNhE9PmEwQxXDjTbDDJJBcCHGXf9oJ7yrFSobZQKRsScxeDl1A2vHLkmXV3SHSc3dgkGDEN020AUsqOI70udYQCGunWHaTznf5KaIysVQL2Fo7sxdztwRsTpKRwHDnaPd3JJAa4SXWGu1l6DNBcC4kOAOQkQYEWvc6ao/YwLtLg03AfzGvUeBkqeZ6Lmu0mA3kQ0SXQALzqbjeydLmiC5wabR3ovG+nok6eMBrPZIbGgbEWAkEmJPmiNINlwzP78FzjmIOluXlCetjel2KxzacS7WYiToLzHil28WY6QHtG+hF48NFk8fqe64TlkjKdjuJ3HVJYLEtzSWhwPwn/KckFyek7JzgDGYHSLz5gfJVmgQZ7wj+nKfpZLHiFHKD3heMoLmlsaEZbK44zOwdm54E2JOYwdjmb93T0W1dThPaOa/tCDsQ8CDc+I3tqmTgQWkSXOtLs7pi8g6cysp7ixnwnK45SWxmGvePr1Ctw3EQ4t7W9tcrLdJjTwjVBH2YBgDgQXTElxB2AGmwASVTg1In3APAuFv9SebgySSyo4idCKbxdc7DkbtnclmWfMTfZBsk/h+mfdLvIzHqEu/wDDzhMVAY5j/K9FTpgn3RJ1yunfWCFzgAZHhB/9b7ILTzTeGVR7rmW/rAJ8J8Ve3FV2ASHEazGfTwlbPbEkgscB+cFpBtuSf2hGwBxufMiR/wCMn1TJjU/xLpLGOOkQQU3huKse8NyuY4/D8M/KPMJrEYCm6JyHqRkM+JgylcRwkOaAC+2hJz+mYSPIoAsf3izsmhzmGMuYTEQ69iL7K5mYXFA6Qf5jB8/BYRxJo1LTIESRBOgk/JaFHjDnMLnPBImWmxjWxGuh1QD7uJ86bm/05CY8w265ZP8A1O8aNbHWSfUrk9kp4Dq7wHpK03Hun/uP1XLkhE8QeQGwdTfrAAE+VlGD94eX+5cuQoGCYH4utnAdlaMsict9p0W0yqXOqBxJAdTgEkx3dp0XLkT6pBwOrxtmFvIIy6/g5sdO+Fy5JSyp7zxtL7eiz+MmK1IjU4cSdz72q5cqhUDnnPqfe/3uCtO3UGesC0rlyj0aoWq2++8FfhbipN7N+bzK5csL6Nj/AIjpgPMADusOm5BkruCVD3rm7L3/AKSuXLon0j20sOwVGRUAeJFnd4e87YrzlYQ61ly5Hs6pqumZ5/qtHhOh8H/2OUrkyhHEn+a0bRp5lEDZnn/coXIFbHCTDHR1v5Ap17iZk7j+1cuSMGI0RYeoe2iTEC021Oy5cnAcrGwG2bTyKDFtDYy2mZi0+6uXIoDiWAEQBcXtrddSETFrDS265clCeZ4sZzz+Z39yy6Zv5fouXKqkTVy5ck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0" name="AutoShape 6" descr="data:image/jpg;base64,/9j/4AAQSkZJRgABAQAAAQABAAD/2wCEAAkGBhQQEBQUEBQVFRQVFBQWFBAYFRQUFBUUFRAVFBQVFBQXGyYeFxkjGRUUHy8gIycpLCwsFR8yNTAqNSYrLCkBCQoKDgwOFw8PGiwkHBwsLCwpKSkpLCwpKSwsKSwsLCksLCksKSkpLCwsLCksKSwsLCwpKSkpLCkpLCkpLCksLP/AABEIAMIBAwMBIgACEQEDEQH/xAAbAAACAwEBAQAAAAAAAAAAAAACBAEDBQAGB//EAD4QAAEDAgQDBQYEBQMEAwAAAAEAAhEDIQQSMUEFUWETInGBkRQyQqGx8AZSwdEVI2Ky4ZLC8RZyouIzQ2P/xAAZAQADAQEBAAAAAAAAAAAAAAAAAQIDBAX/xAAiEQEBAAICAgMBAQEBAAAAAAAAAQIREhMDQSExUWEiFDL/2gAMAwEAAhEDEQA/AN7IUYw5T3siNlCF7nN53Ag3ClWtwSfFIKxtFLsVMIUpYMJluGV7RCIqLnaqYxS2krmMXOqRqqX4uEvmnuRoNICk1oWQ7iB2Vb8a4o6LU3zSNl2IVTsSNysg1id0MrSeCIvmalTEt5pZ+IGyVAUgLSeORlfJau7ZT7QeaqARBqrjE8qLtSuDlACMNR8DbpUhGzDk6Aq5uAf+X6KLnjPZzG36igKU8zhfNwB5apinwpm7ifCyxvnwjSeHKsqFK1xw6n19VBwLB/zdT/0Yn0ZMwBM0sA90WgHdPlzBo0eitbiidAs8vNl6i54cfdLt4MBq7x2Rt4YwEGTHKyYBe7b9EQpOGseq575M/dbTx4eos7YDQKTXOwQtA3KIEc1j8Ng53nkFW6iTqVdnCF9cDYIm/Sbr2WOGHNcrDjG9Fy03mj/LzYYihXQoyHourZaVhSakakKThnHUqG4NVLE/Kt2JGyqfiSmThQEvUoLXHizy5F3VJVZTBpLuyW0sYXZfIpDEx2KJtEnQKuSeNLhqnKnWcPcdk5S4W34lnl5scfa8fFlWOGo20idAtsYSm3YfVT27G6fJZf8ARv8A8xfRr7rKp4Nx2hO0uGt3kqw4rk1SMQ/YQoyzzv8AFY4YT+rKWAZ+X1V7cMBoAEsHPOpRCkT8Swu795N5ZPqL3N5lRbmqxhebiiGHCn4/T+fwRLVPat+woiNELnnkEa2VulnbN5Ke1H5VRmco7x1T4RPOr/aY+ELjjjzjwCBtIeKMBv5UtY/h7yAcUTuVIdO6MZfyqT0ACNz1B8+6kBC6tG6GTzUdmiSeytvoJcTufUqAOisFMoxR5p7kTxtVg9Fyt7Jcp3Fcawu3RDEKoKQ1dGoXKmBiFIqjmlw1EAjjD5Veag5qpzJUtsp7UqpNfSbd/aG4IlG3h/MhAah5qM6f+/1O8fwy2ixvVH27RoEoHIg/wU3D9Vz/AAwcUdggNYlBm6rpRMZPSbnb7FmCkVAhldmT0XIfbKO2K4OXSlqfhcv67OVwcUQhG2ErZPQm77ACiCtAbyVgLeSzuf8AGkx/qkIgrwQiBCi5/wAXMP6pARgK2yINCi5LmKsDoiy9FYGosqnkrirDByRZQiyqciWz0DKFKLIuyJbLQVHojyKciNjSu/RSjyLkbGnkO0RB5RikjFJehyjj1krDyjD0Yp+CLIEcofHJXmUqzKpyo5QuNVQpDFbkUhqOY4qxSU9krg1EGpdh8FApogxXhEApvkOeMuGIgxMZSpDSp7FdakNRgdFYAijqouapgrDTyRBpRR1XQp5HpEIgFwajFNTaqRARWUhgU5Qp2eqgIgugIgzoltWnBSAibTRimEtnoAb1UhvVWADoiDx0U7VpWGow1GKgU9qEtnoGVcpLgoskSZXKJHJcgPKNeilVB4RB67nNqrQAiEclUKiIVAjZ6W+SkKsVAiFQc0tjQwEQaqxVCIVQlujjBhqINVYqjmhfjWN1cPDf0S+TkhkBFCy/44zk75X+aXp8bfmkgEfl5eafXlT5YxuAIsiwv40+ZEDpH6qxnHqg5eclK+LMc8W0GosqyafHSfeaPK3yKvPGG7NJ8SApuGZ8sWjCkBK0eItd0PJW+2N5j1UXHJW8V0KUucewb/ql6vGL91o8/wDCJhlRcsY0QpWezjFrtv42+iD+Lu5N9D+6fXkOeLUhTCzhxg8h8/3VjOLHcBLryHZiehFCV/izeR+SJnFWk6EdUuGX4fPH9MAKcqEY1vNGMSFGqe46FOVd7SF3tKPk9xOVdlK72ld7Sl8luOylcu9oXI+RuPnYru6Bcajj8Szu2RCsvV04mgHH8yIVD+b6rOFZF2yDajcTG/yU+19Vl9sp7ZLUDU9s6lC/GHafOFm9spFZPRG3Ypx3KrzdFUKykVkaPazN0RBx5fJVCsiFZA2sk8lInkq+2U9sgLACiAKrFZSKyQXCeqJs9fVUisiFZAMAuRAlLisi7ZIbMtBRBvVLCqiFVIGg3qjaOqUFVEKqAdb4q1rws8VUQqpaNpNrhGMSs0VVIqqeEPbTGKU+0rOFVSKqnhByrS9pXe0LP7VT2qOEHKnu2+5KlI9quS4Ft4AVVIqrNOOOwCj2132FtziuFaoqKe0WSMW47/ouFd3P5qexXW1xUXdqsntD9lTmS7T62t2qIVFkCojbW+5R2wupqiop7RZZxcblQccef36J9sLqrXFVSKixvbDzPqiGPI3R2QddbIqKRUWS3iPgjbxEbqucTcK1RURCos5mNad1eKiradaNioiFRKCoiFVANioiFRKCqpFVAOCoiFRJ9qiFVIHBURCokxVRCqgHBURCokhVRiqgHBURColBURCokZwVEQqpMVUQqoI4KqntEqKqIVUgZ7Rclu0UpB8zNTx+SIOSxoOmzvIiFDabxqAeoWXG2fDflJfk4T1+hRteI1SmV3L5gIgxyXDJXKL/AGhcK6pbSdvH3zVnYc0+ul2RJrFR246fJSMOPsovZ28gr6k9gDWCLKSLeqtYwDQKwFOeNN8iplN28K0YXr9Pqq8RjmUhL3Bo2QU+LU3CWukdP309U7wx+x/q/RkYQcyrWUBvfxusrC8fDiQ9obB94T87x5hOP4i1roM6AzaL+c/JKeTC/J3x5w+wAaAK0VEpSrhwkaIw5aMjIqIhUSudGHoBkVFPaJYOUmoBqQEAyKiIVEicWz8w+v0Qvx7RzPy+qm5ye1ca0hURCosc8TOwHrKB3EnHS3kovlxV11uiop7aNSvOHGn8x9UJxU7z5yp7v4rregPEmjefAIXcXaNj8h+qwHV7/wCSuFQbqeynwjZdxo7AD5qt/FXn4o9Aso1FPbFLlRxjQdxB5+I+pQ+2PPxO/wBR/dJh8rpS5DRs4o8z6lckZUp7JlYTiQccrhleIlvjp4FW1sexoJLhYGwIJMDRZNHHUi058wvYPhzTO4EW0mOiop8BbiO82q0CTLZJPiGmLeCznnyk01vhluztTjTyGmm1pg98E89G7a8043iwgE6EwbiR4heeqcKdReCHnNni2VzSI3yEnrcfRL8SNSoSWtAEkS1zSDBidZHnzCz7ct72vhjrWnpsVx6nTJBk+A1nlOqdo4xriAHAEgGCQDfaJmV4CniXMAD5lpOX+mYJj08lpY7EjEt7VtqggVWzEgwA8HTWB59Fp35p6sXsm1J0Q1sS1glxA+7LzOEx+QbkWDiHAzG9zAseY2TJoOrMc6nUBbDge9LmkCQHGLi3zVf9N19J6J+tKtxymwS7MAdDAIPgQYWTU4q97sza2UXhoAiNLyb+ipo0KnZAF2p0OknSSDyt5qmpjeyrEuYMjgLAAd4tEkEi5mVll5csvbSePHFVx6rUzN7VwdLBBFh185/RZ1HEuae6SDpYra4piGVabbe6MwmAYIuI3Gg8lnupwM3ZQNZh0RFyJWe9/ata+mlw/E1XWhlURmkwCDN9b/JNdu4EyIJ90ZpECG5em+saLJxGChrX0yGQ2SRoDBcJIMgxaY+iufxkup5XkOcPce0XJFwCDrukb0eDxApWEkGBB1nmkcd+MCxzmsaDBI707HkFhs4tUBaw27zYkmcszck3H7IxlzEPaO84nNHM9FpPJlJqVFwxt29nhOKh7GujUA9Ji/zlWHH8h6yvNYbiDKTA102nKBa/XyKKhxrvxUblafiM2MTBlad2X6jrjfdxI7n0ACrfiJ1MrPwOPbWBy+8LuZF4/MOY+iyuPY4hwa28AkjQX08dFFzt9nMdPRHFcr+Cjtj9grx+HxLxoCOZvC08FxA0wS8y3oZgzqRMx4Jclabgr+PoVBxAVbXkgEGQdD0hSCq+ELG4gDf6I21Z5egP/CVLRyHpCjsx19VW4RpSHJWDsZXdqRrKZbOB67tEuyt9wjlAXsqos6WDz4ogT1SBoVCuS2dckHlfaWUoAz84IbE67zdW0j2wIpta1vul5pseZiAWuhuXXQ9FZkYXwWVKZcCcpp03sdrOrZuQd+srVoyGBsNkCQBsBvckHSbLB0M8cFY3KXZmVA7TM0hxaZBDWyR1EmPNLV2UqjnXImMzssEkwJB8YMGJW2cR3bgHeDBExq3n5LG/6mcSQ2IJETs4H3ifi5XQfwUrYGXEVZJJhpc1rX2I95zSYEHSVP8ADmWfkGXNpmeYiNQY67nQrQbVYM2eA4xIAGRwBs7SAdbhZ9Wi4S+m8Opl0ZReLbjYbAoLTQOAw9VzRZpt3QSGk+PXorqfBjSechytc2DDjpEciPM3lYbMQ5l2yAb3i97bQtXBcRFQEPcGkgi8m2U3G3kgx1cEWvzZZBBDmuc7YAWcBl6wQPCFaKAAGRuZsyNHATE3EidNEvhuJkUWua5gcQ0uBkh0kh2mhtyv1R4TE5pgDNF2juSYjMzN8URrrFglo1NbhLAM7YADspIlxubBzYJby5GFNOtWGU1ILTIzXjwdAsR+uq0qlVrAG12tEtJa9xv1EiBN7+CAYlpDoh7CbuE5A61pte43NkFpiNpQXFj4YSIaLkXkCNImyrwHDS1xJNyeYAbJ0F9elvRXcSrlr3dwM5QXkCWg92TF+gVGHxsHvX20BInlMpkZxNBri11ce7OUhzYcAAQHEHe8Cd0VPsmuyjtTO0Dug3uXfWyYZSbTb3XMfma0sY9zWtHNozTcJapUFN/8xjWn/wDNpaDoZDjYkG2keG4FuJoNc0ZQ7OCcoIJPpN/nqraODqOAOUGQDElpNpOuhVOMxopuDSZEkipYlw2kaZgLH6JnAYttYPBGgBBJj0iLoNm1GBru8HMqGwaLm5iQ0EbeqNmEaHfzG1HSQBEDcgRmuL3g9Vo8SrNGXM4iIDwZcCQJbB1agNMVfjeWiBLbtEEAmDJG+6CYLqpEtPwkjwIKtoVe9FryD9D9Vut4ZTeWkVGu2Mta50iBIh3KNZ2S+L4Wxmw379mEdY0sUDQMHiXtIaA4gCAIkQPAa+a13VIGYi25vbx5JCnQaRLXAxq4Etg9RzQY6tkaMrs3M5oBE6E2+fJPZaaLa03EQVz6oAkkDqTH1WJisr3TTMWEt3MbjY/43VeUsuSHM3ud9gAbHqVXJPF6Ic9lRX4ixhhzoPL91n4ZznM7pMAXgd47QTy++iBrQQ8QS8WALQSDv8M+iOQ4tBmNY68iNZzR9VA4lTHxQeR29Fktwoa2Hsb/AEkTPnJH1CaYwCwDQDYESI5xc2vztZHKjjGg7iAiRLugF/mqsHxUmczNJ7w01tsknPBcQH6AzLeXPvX8ZGiEObFnQ63evJPUCUW0cY2zixtJ6hriD4ECCuWIOJ0t3z17OT5mbrkbLjCg4kBTAEE21OXQ3OhuQAtHC8QBAnMJtmjM25i+U6LM4jhm1IfSDGNJIMZhGkAtE/Lmowv4frZpzNDR3swPW0BQ0OcVfWNMigx5aTBqAHedDyI3+ixMPRewHM3KQJAIInmJ8F7CjhMsHLEk3DeXUWOoVOJa9jpZmMjkMgMxOoghRMjsYFfiQcO8TpefenaJ+qXo1yBaxutqvwwMa6rU79xM66C4MQIKRwdKnUqBrmkBxgQbjqIgTMaq01SzEyO+A7kCL+TgQQmcHkdmblcGnkZItFpaUjjMKaTnBx0MDqJsellFGvB8beCA1ncLJZmY6QPhPddAF4ix8LLLq46bWnQ7aJ+jiCHxDTvff03mUWJ4cyu0PkU3xd18si3e3va6DXNxxq4cU6jZZIhxN2GLGZHdsd99VFHiLabezNIQAIOYDNeQ4yLgydYKLC8LdaH1BMHK0t2F4HlrpqtOsGNhpMd0EONwTuJjXfRTbo5Gc2q985aMDI5rXEueDMxqLX32VuHwENGQh2YFj25mNF7wATmbaRJGpXYtr4PeyBsd/UXOl7HWPP0Yw2OaWw4hx0mHBvK0C3iiXY0Sofh5oIFR5cBJygxJjntrr0Wjg+H0GCYzDaHFzdYsJiZ+iHH8KbVb3Xlp+JgNjcCTN/vRdguGmkzLctmeu37c0t/qpFow7IAa3u6xAIIiTmDgfVE3ChhDg1thsATHIRl+qCq10w3bQEkfS4v5LnNdlgwPAmRf8yi2+hou+tSe5wY0tqCb5i8HTY2PWZVNWhTq2dmD4/8AjzANcD8TYn5ddEDuFhplpc0gncGD43B+9FTUw9ZugbU0MuiQYiwNhtotYmmKHCQws7JzzLr+7G1iZHLkEy6jUzyHtaJ951j4Egn9rBZBw9erUMgNcQP/ALA1pBtpN1RWwVVs5gSRydm537pNkQbj0FXg5ZLGh8HvAtILbbtMRm/pnfkkW8Ge4hz3tbr7rAHG/wAWk25joke0q0GOBBB7pkmYGp1MDUGULPxM+bwR1F/kmW43m8OZabxpZovvcXPmfBFQwdJplogiRYkm9vzLIp/iMGxHnMD6J1nGKU94eJl1vDVGh8GRwxoktls/l25xOk7qivwoF0uqumNTE23TNPFMcf5ZcYi7XMJ8b6bKXcQcDo835sG2pl1kAk7CagvpnMLCYeR4zBPiEg7DvaczabgBsQHT5XB8Vs+1uOoHUZp+REKC+Ne799EBiPOdp7mWpza2M19CNAbqzD4JzQRUJaJF8peJjePJP4zHgvpQ4OhzpAJmzdHRtcGCrjjZuP1B9UyZ7qWGnVvlmA9M1lK0O15hh65VyQYWCw9Rji1wEO1BeyJ2Njr4dU3iOG1hem5oGgbnMbmAfdtyJ26LIwFIveBJ6+A1n73XqMNRa9sS5oMNgAnvTY20j71TDI/iGJoECrmyyLkAgzqJG9tOie/irnOcMwixjU67nn4folq/HqrHOpMYS5ph0jMP+DP0TNJzaoBeHU37xkLSJ0AaQQPI6JBzaxcSDcG+Qyc1rtInvbHyS+DZSMWyua4mfdkEWAFyb/TVWV6tOgMx0v3To4nl0HT1CXfWNV2ZoIs2LOn9Zsfkke2vVwAe4OLWkxEuBIdGsOuDF+ql/BwSRkZkgS1rfd17weND5C2qz6OBquMklo5OPS4sD84WlQpGmJD3c4AHMa7xvqg2WzhhzkOnIIyvAMun9tE9geHG470EgC+t92OEjfpfXm7X7SQHENcTAcYAJHMjTz5jRWMxIDnNMOAMkkGXNNhE9PmEwQxXDjTbDDJJBcCHGXf9oJ7yrFSobZQKRsScxeDl1A2vHLkmXV3SHSc3dgkGDEN020AUsqOI70udYQCGunWHaTznf5KaIysVQL2Fo7sxdztwRsTpKRwHDnaPd3JJAa4SXWGu1l6DNBcC4kOAOQkQYEWvc6ao/YwLtLg03AfzGvUeBkqeZ6Lmu0mA3kQ0SXQALzqbjeydLmiC5wabR3ovG+nok6eMBrPZIbGgbEWAkEmJPmiNINlwzP78FzjmIOluXlCetjel2KxzacS7WYiToLzHil28WY6QHtG+hF48NFk8fqe64TlkjKdjuJ3HVJYLEtzSWhwPwn/KckFyek7JzgDGYHSLz5gfJVmgQZ7wj+nKfpZLHiFHKD3heMoLmlsaEZbK44zOwdm54E2JOYwdjmb93T0W1dThPaOa/tCDsQ8CDc+I3tqmTgQWkSXOtLs7pi8g6cysp7ixnwnK45SWxmGvePr1Ctw3EQ4t7W9tcrLdJjTwjVBH2YBgDgQXTElxB2AGmwASVTg1In3APAuFv9SebgySSyo4idCKbxdc7DkbtnclmWfMTfZBsk/h+mfdLvIzHqEu/wDDzhMVAY5j/K9FTpgn3RJ1yunfWCFzgAZHhB/9b7ILTzTeGVR7rmW/rAJ8J8Ve3FV2ASHEazGfTwlbPbEkgscB+cFpBtuSf2hGwBxufMiR/wCMn1TJjU/xLpLGOOkQQU3huKse8NyuY4/D8M/KPMJrEYCm6JyHqRkM+JgylcRwkOaAC+2hJz+mYSPIoAsf3izsmhzmGMuYTEQ69iL7K5mYXFA6Qf5jB8/BYRxJo1LTIESRBOgk/JaFHjDnMLnPBImWmxjWxGuh1QD7uJ86bm/05CY8w265ZP8A1O8aNbHWSfUrk9kp4Dq7wHpK03Hun/uP1XLkhE8QeQGwdTfrAAE+VlGD94eX+5cuQoGCYH4utnAdlaMsict9p0W0yqXOqBxJAdTgEkx3dp0XLkT6pBwOrxtmFvIIy6/g5sdO+Fy5JSyp7zxtL7eiz+MmK1IjU4cSdz72q5cqhUDnnPqfe/3uCtO3UGesC0rlyj0aoWq2++8FfhbipN7N+bzK5csL6Nj/AIjpgPMADusOm5BkruCVD3rm7L3/AKSuXLon0j20sOwVGRUAeJFnd4e87YrzlYQ61ly5Hs6pqumZ5/qtHhOh8H/2OUrkyhHEn+a0bRp5lEDZnn/coXIFbHCTDHR1v5Ap17iZk7j+1cuSMGI0RYeoe2iTEC021Oy5cnAcrGwG2bTyKDFtDYy2mZi0+6uXIoDiWAEQBcXtrddSETFrDS265clCeZ4sZzz+Z39yy6Zv5fouXKqkTVy5ck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2" cstate="print"/>
          <a:srcRect/>
          <a:stretch>
            <a:fillRect/>
          </a:stretch>
        </p:blipFill>
        <p:spPr bwMode="auto">
          <a:xfrm>
            <a:off x="2555776" y="548680"/>
            <a:ext cx="5184576" cy="3883427"/>
          </a:xfrm>
          <a:prstGeom prst="rect">
            <a:avLst/>
          </a:prstGeom>
          <a:noFill/>
          <a:ln w="9525">
            <a:noFill/>
            <a:miter lim="800000"/>
            <a:headEnd/>
            <a:tailEnd/>
          </a:ln>
          <a:effectLst/>
        </p:spPr>
      </p:pic>
      <p:pic>
        <p:nvPicPr>
          <p:cNvPr id="1033" name="Picture 9" descr="Cartoon Clipart"/>
          <p:cNvPicPr>
            <a:picLocks noChangeAspect="1" noChangeArrowheads="1"/>
          </p:cNvPicPr>
          <p:nvPr/>
        </p:nvPicPr>
        <p:blipFill>
          <a:blip r:embed="rId3" cstate="print"/>
          <a:srcRect/>
          <a:stretch>
            <a:fillRect/>
          </a:stretch>
        </p:blipFill>
        <p:spPr bwMode="auto">
          <a:xfrm>
            <a:off x="0" y="1700808"/>
            <a:ext cx="2417432" cy="5157192"/>
          </a:xfrm>
          <a:prstGeom prst="rect">
            <a:avLst/>
          </a:prstGeom>
          <a:noFill/>
        </p:spPr>
      </p:pic>
      <p:pic>
        <p:nvPicPr>
          <p:cNvPr id="9" name="Content Placeholder 8" descr="scotland crop.bmp"/>
          <p:cNvPicPr>
            <a:picLocks noGrp="1" noChangeAspect="1"/>
          </p:cNvPicPr>
          <p:nvPr>
            <p:ph idx="1"/>
          </p:nvPr>
        </p:nvPicPr>
        <p:blipFill>
          <a:blip r:embed="rId4" cstate="print"/>
          <a:stretch>
            <a:fillRect/>
          </a:stretch>
        </p:blipFill>
        <p:spPr>
          <a:xfrm>
            <a:off x="6648762" y="3581809"/>
            <a:ext cx="2495238" cy="327619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5589240"/>
            <a:ext cx="8352928" cy="1477328"/>
          </a:xfrm>
          <a:prstGeom prst="rect">
            <a:avLst/>
          </a:prstGeom>
          <a:noFill/>
        </p:spPr>
        <p:txBody>
          <a:bodyPr wrap="square" rtlCol="0">
            <a:spAutoFit/>
          </a:bodyPr>
          <a:lstStyle/>
          <a:p>
            <a:pPr algn="ctr"/>
            <a:r>
              <a:rPr lang="en-GB" sz="3600" b="1" dirty="0" smtClean="0"/>
              <a:t>“The roots of civilisation are twelve inches deep”; discuss</a:t>
            </a:r>
            <a:r>
              <a:rPr lang="en-GB" dirty="0" smtClean="0"/>
              <a:t/>
            </a:r>
            <a:br>
              <a:rPr lang="en-GB" dirty="0" smtClean="0"/>
            </a:br>
            <a:endParaRPr lang="en-GB" dirty="0"/>
          </a:p>
        </p:txBody>
      </p:sp>
      <p:pic>
        <p:nvPicPr>
          <p:cNvPr id="6" name="Picture 5" descr="Suez.bmp"/>
          <p:cNvPicPr>
            <a:picLocks noChangeAspect="1"/>
          </p:cNvPicPr>
          <p:nvPr/>
        </p:nvPicPr>
        <p:blipFill>
          <a:blip r:embed="rId2" cstate="print"/>
          <a:stretch>
            <a:fillRect/>
          </a:stretch>
        </p:blipFill>
        <p:spPr>
          <a:xfrm>
            <a:off x="-1" y="0"/>
            <a:ext cx="6237187" cy="4725144"/>
          </a:xfrm>
          <a:prstGeom prst="rect">
            <a:avLst/>
          </a:prstGeom>
          <a:ln>
            <a:noFill/>
          </a:ln>
          <a:effectLst>
            <a:softEdge rad="112500"/>
          </a:effectLst>
        </p:spPr>
      </p:pic>
      <p:sp>
        <p:nvSpPr>
          <p:cNvPr id="7" name="TextBox 6"/>
          <p:cNvSpPr txBox="1"/>
          <p:nvPr/>
        </p:nvSpPr>
        <p:spPr>
          <a:xfrm>
            <a:off x="6444208" y="980728"/>
            <a:ext cx="2915816" cy="1446550"/>
          </a:xfrm>
          <a:prstGeom prst="rect">
            <a:avLst/>
          </a:prstGeom>
          <a:noFill/>
        </p:spPr>
        <p:txBody>
          <a:bodyPr wrap="square" rtlCol="0">
            <a:spAutoFit/>
          </a:bodyPr>
          <a:lstStyle/>
          <a:p>
            <a:r>
              <a:rPr lang="en-GB" sz="4400" dirty="0" smtClean="0"/>
              <a:t>1957 </a:t>
            </a:r>
          </a:p>
          <a:p>
            <a:r>
              <a:rPr lang="en-GB" sz="4400" dirty="0" smtClean="0"/>
              <a:t>Suez Crisis</a:t>
            </a:r>
          </a:p>
        </p:txBody>
      </p:sp>
      <p:sp>
        <p:nvSpPr>
          <p:cNvPr id="8" name="TextBox 7"/>
          <p:cNvSpPr txBox="1"/>
          <p:nvPr/>
        </p:nvSpPr>
        <p:spPr>
          <a:xfrm>
            <a:off x="6407696" y="2708920"/>
            <a:ext cx="2736304" cy="1569660"/>
          </a:xfrm>
          <a:prstGeom prst="rect">
            <a:avLst/>
          </a:prstGeom>
          <a:noFill/>
        </p:spPr>
        <p:txBody>
          <a:bodyPr wrap="square" rtlCol="0">
            <a:spAutoFit/>
          </a:bodyPr>
          <a:lstStyle/>
          <a:p>
            <a:r>
              <a:rPr lang="en-GB" sz="3200" dirty="0" smtClean="0"/>
              <a:t>Conscription, National Service</a:t>
            </a:r>
            <a:endParaRPr lang="en-GB" sz="3200" dirty="0"/>
          </a:p>
        </p:txBody>
      </p:sp>
      <p:sp>
        <p:nvSpPr>
          <p:cNvPr id="9" name="TextBox 8"/>
          <p:cNvSpPr txBox="1"/>
          <p:nvPr/>
        </p:nvSpPr>
        <p:spPr>
          <a:xfrm>
            <a:off x="1979712" y="4869160"/>
            <a:ext cx="4896544" cy="646331"/>
          </a:xfrm>
          <a:prstGeom prst="rect">
            <a:avLst/>
          </a:prstGeom>
          <a:noFill/>
        </p:spPr>
        <p:txBody>
          <a:bodyPr wrap="square" rtlCol="0">
            <a:spAutoFit/>
          </a:bodyPr>
          <a:lstStyle/>
          <a:p>
            <a:pPr algn="ctr"/>
            <a:r>
              <a:rPr lang="en-GB" b="1" dirty="0" smtClean="0"/>
              <a:t>Mock Oxbridge Scholarship Paper</a:t>
            </a:r>
            <a:br>
              <a:rPr lang="en-GB" b="1" dirty="0" smtClean="0"/>
            </a:br>
            <a:r>
              <a:rPr lang="en-GB" b="1" dirty="0" smtClean="0"/>
              <a:t>Autumn 1957</a:t>
            </a:r>
            <a:endParaRPr lang="en-GB"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8" descr="boat crop.jpg"/>
          <p:cNvPicPr>
            <a:picLocks noChangeAspect="1"/>
          </p:cNvPicPr>
          <p:nvPr/>
        </p:nvPicPr>
        <p:blipFill>
          <a:blip r:embed="rId2" cstate="print"/>
          <a:srcRect/>
          <a:stretch>
            <a:fillRect/>
          </a:stretch>
        </p:blipFill>
        <p:spPr bwMode="auto">
          <a:xfrm>
            <a:off x="0" y="-1179512"/>
            <a:ext cx="9144000" cy="107428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908720"/>
            <a:ext cx="7344816" cy="2000548"/>
          </a:xfrm>
          <a:prstGeom prst="rect">
            <a:avLst/>
          </a:prstGeom>
          <a:noFill/>
        </p:spPr>
        <p:txBody>
          <a:bodyPr wrap="square" rtlCol="0">
            <a:spAutoFit/>
          </a:bodyPr>
          <a:lstStyle/>
          <a:p>
            <a:r>
              <a:rPr lang="en-GB" sz="3200" dirty="0" smtClean="0"/>
              <a:t>‘In our concentration on academic performance we lose sight of our main business of educating human personality.’ </a:t>
            </a:r>
          </a:p>
          <a:p>
            <a:r>
              <a:rPr lang="en-GB" sz="2800" dirty="0" smtClean="0"/>
              <a:t>					</a:t>
            </a:r>
            <a:r>
              <a:rPr lang="en-GB" dirty="0" smtClean="0"/>
              <a:t>(TES September 1959)</a:t>
            </a:r>
            <a:endParaRPr lang="en-GB" dirty="0"/>
          </a:p>
        </p:txBody>
      </p:sp>
      <p:sp>
        <p:nvSpPr>
          <p:cNvPr id="5" name="TextBox 4"/>
          <p:cNvSpPr txBox="1"/>
          <p:nvPr/>
        </p:nvSpPr>
        <p:spPr>
          <a:xfrm>
            <a:off x="755576" y="3284984"/>
            <a:ext cx="7488832" cy="2985433"/>
          </a:xfrm>
          <a:prstGeom prst="rect">
            <a:avLst/>
          </a:prstGeom>
          <a:noFill/>
        </p:spPr>
        <p:txBody>
          <a:bodyPr wrap="square" rtlCol="0">
            <a:spAutoFit/>
          </a:bodyPr>
          <a:lstStyle/>
          <a:p>
            <a:r>
              <a:rPr lang="en-GB" sz="3200" dirty="0" smtClean="0"/>
              <a:t>‘All considerations of the curriculum should consider “how best to use subjects for the purpose of education... rather than regarding education as the by-product of the efficient teaching of subjects”.’ </a:t>
            </a:r>
          </a:p>
          <a:p>
            <a:r>
              <a:rPr lang="en-GB" sz="2800" dirty="0" smtClean="0"/>
              <a:t>					</a:t>
            </a:r>
            <a:r>
              <a:rPr lang="en-GB" dirty="0" smtClean="0"/>
              <a:t>(Sir Phillip Morris, 1952)</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Pictures\HMC\New Picture (1).bmp"/>
          <p:cNvPicPr>
            <a:picLocks noGrp="1" noChangeAspect="1" noChangeArrowheads="1"/>
          </p:cNvPicPr>
          <p:nvPr>
            <p:ph idx="1"/>
          </p:nvPr>
        </p:nvPicPr>
        <p:blipFill>
          <a:blip r:embed="rId2" cstate="print"/>
          <a:srcRect/>
          <a:stretch>
            <a:fillRect/>
          </a:stretch>
        </p:blipFill>
        <p:spPr bwMode="auto">
          <a:xfrm>
            <a:off x="0" y="0"/>
            <a:ext cx="9278468" cy="6858000"/>
          </a:xfrm>
          <a:prstGeom prst="rect">
            <a:avLst/>
          </a:prstGeom>
          <a:noFill/>
        </p:spPr>
      </p:pic>
      <p:sp>
        <p:nvSpPr>
          <p:cNvPr id="2" name="Title 1"/>
          <p:cNvSpPr>
            <a:spLocks noGrp="1"/>
          </p:cNvSpPr>
          <p:nvPr>
            <p:ph type="title"/>
          </p:nvPr>
        </p:nvSpPr>
        <p:spPr/>
        <p:txBody>
          <a:bodyPr/>
          <a:lstStyle/>
          <a:p>
            <a:endParaRPr lang="en-GB"/>
          </a:p>
        </p:txBody>
      </p:sp>
      <p:sp>
        <p:nvSpPr>
          <p:cNvPr id="4" name="TextBox 3"/>
          <p:cNvSpPr txBox="1"/>
          <p:nvPr/>
        </p:nvSpPr>
        <p:spPr>
          <a:xfrm>
            <a:off x="3059832" y="5934670"/>
            <a:ext cx="6300192" cy="923330"/>
          </a:xfrm>
          <a:prstGeom prst="rect">
            <a:avLst/>
          </a:prstGeom>
          <a:noFill/>
        </p:spPr>
        <p:txBody>
          <a:bodyPr wrap="square" rtlCol="0">
            <a:spAutoFit/>
          </a:bodyPr>
          <a:lstStyle/>
          <a:p>
            <a:r>
              <a:rPr lang="en-GB" sz="5400" dirty="0" smtClean="0">
                <a:solidFill>
                  <a:schemeClr val="bg1"/>
                </a:solidFill>
              </a:rPr>
              <a:t>Island of </a:t>
            </a:r>
            <a:r>
              <a:rPr lang="en-GB" sz="5400" dirty="0" err="1" smtClean="0">
                <a:solidFill>
                  <a:schemeClr val="bg1"/>
                </a:solidFill>
              </a:rPr>
              <a:t>Ulva</a:t>
            </a:r>
            <a:r>
              <a:rPr lang="en-GB" sz="5400" dirty="0" smtClean="0">
                <a:solidFill>
                  <a:schemeClr val="bg1"/>
                </a:solidFill>
              </a:rPr>
              <a:t>, 1962</a:t>
            </a:r>
            <a:endParaRPr lang="en-GB" sz="5400" dirty="0">
              <a:solidFill>
                <a:schemeClr val="bg1"/>
              </a:solidFill>
            </a:endParaRPr>
          </a:p>
        </p:txBody>
      </p:sp>
      <p:pic>
        <p:nvPicPr>
          <p:cNvPr id="7" name="Picture 6" descr="New Picture (15).bmp"/>
          <p:cNvPicPr>
            <a:picLocks noChangeAspect="1"/>
          </p:cNvPicPr>
          <p:nvPr/>
        </p:nvPicPr>
        <p:blipFill>
          <a:blip r:embed="rId3" cstate="print"/>
          <a:stretch>
            <a:fillRect/>
          </a:stretch>
        </p:blipFill>
        <p:spPr>
          <a:xfrm>
            <a:off x="683568" y="404664"/>
            <a:ext cx="1872208" cy="2394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56992"/>
            <a:ext cx="8352928" cy="3744416"/>
          </a:xfrm>
        </p:spPr>
        <p:txBody>
          <a:bodyPr>
            <a:normAutofit/>
          </a:bodyPr>
          <a:lstStyle/>
          <a:p>
            <a:r>
              <a:rPr lang="en-GB" sz="3600" i="1" dirty="0"/>
              <a:t>“If you are born on a mere speck of land in the middle of the ocean you quickly discover how things work, and why people do as they do.  Learn that lesson well, and you are equipped to become a </a:t>
            </a:r>
            <a:r>
              <a:rPr lang="en-GB" sz="3600" b="1" i="1" dirty="0"/>
              <a:t>citizen of the world</a:t>
            </a:r>
            <a:r>
              <a:rPr lang="en-GB" sz="3600" i="1" dirty="0"/>
              <a:t>.”</a:t>
            </a:r>
            <a:r>
              <a:rPr lang="en-GB" dirty="0"/>
              <a:t/>
            </a:r>
            <a:br>
              <a:rPr lang="en-GB" dirty="0"/>
            </a:br>
            <a:endParaRPr lang="en-GB" dirty="0"/>
          </a:p>
        </p:txBody>
      </p:sp>
      <p:pic>
        <p:nvPicPr>
          <p:cNvPr id="8194" name="Picture 2" descr="C:\Users\user\Pictures\HMC\lachlan.bmp"/>
          <p:cNvPicPr>
            <a:picLocks noGrp="1" noChangeAspect="1" noChangeArrowheads="1"/>
          </p:cNvPicPr>
          <p:nvPr>
            <p:ph idx="1"/>
          </p:nvPr>
        </p:nvPicPr>
        <p:blipFill>
          <a:blip r:embed="rId2" cstate="print"/>
          <a:srcRect/>
          <a:stretch>
            <a:fillRect/>
          </a:stretch>
        </p:blipFill>
        <p:spPr bwMode="auto">
          <a:xfrm>
            <a:off x="6663175" y="0"/>
            <a:ext cx="2480825" cy="2989394"/>
          </a:xfrm>
          <a:prstGeom prst="rect">
            <a:avLst/>
          </a:prstGeom>
          <a:noFill/>
        </p:spPr>
      </p:pic>
      <p:pic>
        <p:nvPicPr>
          <p:cNvPr id="4" name="Picture 3" descr="New Picture (8).bmp"/>
          <p:cNvPicPr>
            <a:picLocks noChangeAspect="1"/>
          </p:cNvPicPr>
          <p:nvPr/>
        </p:nvPicPr>
        <p:blipFill>
          <a:blip r:embed="rId3" cstate="print"/>
          <a:stretch>
            <a:fillRect/>
          </a:stretch>
        </p:blipFill>
        <p:spPr>
          <a:xfrm>
            <a:off x="0" y="1"/>
            <a:ext cx="3491880" cy="2970704"/>
          </a:xfrm>
          <a:prstGeom prst="rect">
            <a:avLst/>
          </a:prstGeom>
        </p:spPr>
      </p:pic>
      <p:sp>
        <p:nvSpPr>
          <p:cNvPr id="5" name="Right Arrow 4"/>
          <p:cNvSpPr/>
          <p:nvPr/>
        </p:nvSpPr>
        <p:spPr>
          <a:xfrm rot="19671335">
            <a:off x="-135745" y="1661699"/>
            <a:ext cx="999731" cy="22223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28800"/>
            <a:ext cx="8820150" cy="4895850"/>
          </a:xfrm>
        </p:spPr>
        <p:txBody>
          <a:bodyPr rtlCol="0">
            <a:noAutofit/>
          </a:bodyPr>
          <a:lstStyle/>
          <a:p>
            <a:pPr>
              <a:buNone/>
              <a:defRPr/>
            </a:pPr>
            <a:r>
              <a:rPr lang="en-GB" dirty="0" smtClean="0"/>
              <a:t>	</a:t>
            </a:r>
            <a:r>
              <a:rPr lang="en-GB" sz="3000" dirty="0" smtClean="0"/>
              <a:t>“</a:t>
            </a:r>
            <a:r>
              <a:rPr lang="en-GB" sz="3000" i="1" dirty="0" smtClean="0"/>
              <a:t>The idea that talents are lent for the service of others and not given, and that knowledge should bring humility and a sense of involvement in mankind, has to be the necessary corrective to the arrogance of </a:t>
            </a:r>
            <a:r>
              <a:rPr lang="en-GB" sz="3000" i="1" dirty="0" err="1" smtClean="0"/>
              <a:t>meritocrats</a:t>
            </a:r>
            <a:r>
              <a:rPr lang="en-GB" sz="3000" i="1" dirty="0" smtClean="0"/>
              <a:t>, for without this the School’s record of academic success would be indeed alarming.”</a:t>
            </a:r>
            <a:endParaRPr lang="en-GB" sz="3000" dirty="0" smtClean="0"/>
          </a:p>
          <a:p>
            <a:pPr eaLnBrk="1" fontAlgn="auto" hangingPunct="1">
              <a:spcAft>
                <a:spcPts val="0"/>
              </a:spcAft>
              <a:buFont typeface="Arial" pitchFamily="34" charset="0"/>
              <a:buNone/>
              <a:defRPr/>
            </a:pPr>
            <a:endParaRPr lang="en-GB" dirty="0" smtClean="0"/>
          </a:p>
          <a:p>
            <a:pPr algn="r" eaLnBrk="1" fontAlgn="auto" hangingPunct="1">
              <a:lnSpc>
                <a:spcPct val="110000"/>
              </a:lnSpc>
              <a:spcAft>
                <a:spcPts val="0"/>
              </a:spcAft>
              <a:buFont typeface="Arial" pitchFamily="34" charset="0"/>
              <a:buNone/>
              <a:defRPr/>
            </a:pPr>
            <a:r>
              <a:rPr lang="en-GB" dirty="0" smtClean="0"/>
              <a:t>	</a:t>
            </a:r>
            <a:r>
              <a:rPr lang="en-GB" sz="2200" i="1" dirty="0" smtClean="0"/>
              <a:t>	</a:t>
            </a:r>
            <a:endParaRPr lang="en-GB" sz="2200" i="1" dirty="0"/>
          </a:p>
        </p:txBody>
      </p:sp>
      <p:sp>
        <p:nvSpPr>
          <p:cNvPr id="12293" name="TextBox 4"/>
          <p:cNvSpPr txBox="1">
            <a:spLocks noChangeArrowheads="1"/>
          </p:cNvSpPr>
          <p:nvPr/>
        </p:nvSpPr>
        <p:spPr bwMode="auto">
          <a:xfrm>
            <a:off x="4103688" y="5517232"/>
            <a:ext cx="5040312" cy="861774"/>
          </a:xfrm>
          <a:prstGeom prst="rect">
            <a:avLst/>
          </a:prstGeom>
          <a:noFill/>
          <a:ln w="9525">
            <a:noFill/>
            <a:miter lim="800000"/>
            <a:headEnd/>
            <a:tailEnd/>
          </a:ln>
        </p:spPr>
        <p:txBody>
          <a:bodyPr>
            <a:spAutoFit/>
          </a:bodyPr>
          <a:lstStyle/>
          <a:p>
            <a:r>
              <a:rPr lang="en-GB" sz="2500" b="1" i="1" dirty="0" smtClean="0">
                <a:latin typeface="Calibri" pitchFamily="34" charset="0"/>
              </a:rPr>
              <a:t>P.G Mason, High Master</a:t>
            </a:r>
            <a:endParaRPr lang="en-GB" sz="2500" b="1" dirty="0" smtClean="0">
              <a:latin typeface="Calibri" pitchFamily="34" charset="0"/>
            </a:endParaRPr>
          </a:p>
          <a:p>
            <a:r>
              <a:rPr lang="en-GB" sz="2500" b="1" i="1" dirty="0" smtClean="0">
                <a:latin typeface="Calibri" pitchFamily="34" charset="0"/>
              </a:rPr>
              <a:t>Manchester </a:t>
            </a:r>
            <a:r>
              <a:rPr lang="en-GB" sz="2500" b="1" i="1" dirty="0">
                <a:latin typeface="Calibri" pitchFamily="34" charset="0"/>
              </a:rPr>
              <a:t>Grammar </a:t>
            </a:r>
            <a:r>
              <a:rPr lang="en-GB" sz="2500" b="1" i="1" dirty="0" smtClean="0">
                <a:latin typeface="Calibri" pitchFamily="34" charset="0"/>
              </a:rPr>
              <a:t>School, 1965</a:t>
            </a:r>
          </a:p>
        </p:txBody>
      </p:sp>
      <p:sp>
        <p:nvSpPr>
          <p:cNvPr id="12294" name="TextBox 6"/>
          <p:cNvSpPr txBox="1">
            <a:spLocks noChangeArrowheads="1"/>
          </p:cNvSpPr>
          <p:nvPr/>
        </p:nvSpPr>
        <p:spPr bwMode="auto">
          <a:xfrm>
            <a:off x="395536" y="5805264"/>
            <a:ext cx="2952750" cy="477837"/>
          </a:xfrm>
          <a:prstGeom prst="rect">
            <a:avLst/>
          </a:prstGeom>
          <a:noFill/>
          <a:ln w="9525">
            <a:noFill/>
            <a:miter lim="800000"/>
            <a:headEnd/>
            <a:tailEnd/>
          </a:ln>
        </p:spPr>
        <p:txBody>
          <a:bodyPr>
            <a:spAutoFit/>
          </a:bodyPr>
          <a:lstStyle/>
          <a:p>
            <a:r>
              <a:rPr lang="en-GB" sz="2500" dirty="0">
                <a:latin typeface="Calibri" pitchFamily="34" charset="0"/>
              </a:rPr>
              <a:t>“</a:t>
            </a:r>
            <a:r>
              <a:rPr lang="en-GB" sz="2500" i="1" dirty="0">
                <a:latin typeface="Calibri" pitchFamily="34" charset="0"/>
              </a:rPr>
              <a:t>Dare to be wise”</a:t>
            </a:r>
            <a:endParaRPr lang="en-GB" sz="2500" dirty="0">
              <a:latin typeface="Calibri" pitchFamily="34" charset="0"/>
            </a:endParaRPr>
          </a:p>
        </p:txBody>
      </p:sp>
      <p:sp>
        <p:nvSpPr>
          <p:cNvPr id="7" name="TextBox 6"/>
          <p:cNvSpPr txBox="1"/>
          <p:nvPr/>
        </p:nvSpPr>
        <p:spPr>
          <a:xfrm>
            <a:off x="1835696" y="404664"/>
            <a:ext cx="6840760" cy="769441"/>
          </a:xfrm>
          <a:prstGeom prst="rect">
            <a:avLst/>
          </a:prstGeom>
          <a:noFill/>
        </p:spPr>
        <p:txBody>
          <a:bodyPr wrap="square" rtlCol="0">
            <a:spAutoFit/>
          </a:bodyPr>
          <a:lstStyle/>
          <a:p>
            <a:r>
              <a:rPr lang="en-GB" sz="4400" b="1" dirty="0" smtClean="0"/>
              <a:t>Citizen of the world?</a:t>
            </a:r>
            <a:endParaRPr lang="en-GB" sz="4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229600" cy="1143000"/>
          </a:xfrm>
        </p:spPr>
        <p:txBody>
          <a:bodyPr>
            <a:noAutofit/>
          </a:bodyPr>
          <a:lstStyle/>
          <a:p>
            <a:pPr algn="l"/>
            <a:r>
              <a:rPr lang="en-GB" b="1" dirty="0" err="1" smtClean="0"/>
              <a:t>Václav</a:t>
            </a:r>
            <a:r>
              <a:rPr lang="en-GB" b="1" dirty="0" smtClean="0"/>
              <a:t> </a:t>
            </a:r>
            <a:r>
              <a:rPr lang="en-GB" b="1" dirty="0" smtClean="0"/>
              <a:t>Havel</a:t>
            </a:r>
            <a:br>
              <a:rPr lang="en-GB" b="1" dirty="0" smtClean="0"/>
            </a:br>
            <a:r>
              <a:rPr lang="en-GB" sz="2400" b="1" dirty="0" smtClean="0"/>
              <a:t>poet, philosopher*, playwright, political activist and prisoner and eventually President of his country</a:t>
            </a:r>
            <a:r>
              <a:rPr lang="en-GB" dirty="0" smtClean="0"/>
              <a:t/>
            </a:r>
            <a:br>
              <a:rPr lang="en-GB" dirty="0" smtClean="0"/>
            </a:br>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5019394" y="1844824"/>
            <a:ext cx="4124606" cy="4653136"/>
          </a:xfrm>
          <a:prstGeom prst="rect">
            <a:avLst/>
          </a:prstGeom>
          <a:noFill/>
          <a:ln w="9525">
            <a:noFill/>
            <a:miter lim="800000"/>
            <a:headEnd/>
            <a:tailEnd/>
          </a:ln>
          <a:effectLst/>
        </p:spPr>
      </p:pic>
      <p:pic>
        <p:nvPicPr>
          <p:cNvPr id="3075" name="Picture 3"/>
          <p:cNvPicPr>
            <a:picLocks noGrp="1" noChangeAspect="1" noChangeArrowheads="1"/>
          </p:cNvPicPr>
          <p:nvPr>
            <p:ph idx="1"/>
          </p:nvPr>
        </p:nvPicPr>
        <p:blipFill>
          <a:blip r:embed="rId3" cstate="print"/>
          <a:srcRect/>
          <a:stretch>
            <a:fillRect/>
          </a:stretch>
        </p:blipFill>
        <p:spPr bwMode="auto">
          <a:xfrm>
            <a:off x="179512" y="1844824"/>
            <a:ext cx="4320480" cy="2592288"/>
          </a:xfrm>
          <a:prstGeom prst="rect">
            <a:avLst/>
          </a:prstGeom>
          <a:noFill/>
          <a:ln w="9525">
            <a:noFill/>
            <a:miter lim="800000"/>
            <a:headEnd/>
            <a:tailEnd/>
          </a:ln>
          <a:effectLst/>
        </p:spPr>
      </p:pic>
      <p:sp>
        <p:nvSpPr>
          <p:cNvPr id="6" name="TextBox 5"/>
          <p:cNvSpPr txBox="1"/>
          <p:nvPr/>
        </p:nvSpPr>
        <p:spPr>
          <a:xfrm>
            <a:off x="179512" y="4941168"/>
            <a:ext cx="4968552" cy="430887"/>
          </a:xfrm>
          <a:prstGeom prst="rect">
            <a:avLst/>
          </a:prstGeom>
          <a:noFill/>
        </p:spPr>
        <p:txBody>
          <a:bodyPr wrap="square" rtlCol="0">
            <a:spAutoFit/>
          </a:bodyPr>
          <a:lstStyle/>
          <a:p>
            <a:r>
              <a:rPr lang="en-GB" sz="2200" dirty="0" smtClean="0"/>
              <a:t>5 October 1936 – 18 December 2011</a:t>
            </a:r>
            <a:endParaRPr lang="en-GB" sz="2200" dirty="0"/>
          </a:p>
        </p:txBody>
      </p:sp>
      <p:sp>
        <p:nvSpPr>
          <p:cNvPr id="7" name="TextBox 6"/>
          <p:cNvSpPr txBox="1"/>
          <p:nvPr/>
        </p:nvSpPr>
        <p:spPr>
          <a:xfrm>
            <a:off x="251520" y="6381328"/>
            <a:ext cx="3456384" cy="369332"/>
          </a:xfrm>
          <a:prstGeom prst="rect">
            <a:avLst/>
          </a:prstGeom>
          <a:noFill/>
        </p:spPr>
        <p:txBody>
          <a:bodyPr wrap="square" rtlCol="0">
            <a:spAutoFit/>
          </a:bodyPr>
          <a:lstStyle/>
          <a:p>
            <a:r>
              <a:rPr lang="en-GB" dirty="0" smtClean="0"/>
              <a:t>* See slide 40 of this lecture</a:t>
            </a: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23850" y="4292600"/>
            <a:ext cx="4895850" cy="1223963"/>
          </a:xfrm>
        </p:spPr>
        <p:txBody>
          <a:bodyPr/>
          <a:lstStyle/>
          <a:p>
            <a:pPr eaLnBrk="1" hangingPunct="1"/>
            <a:r>
              <a:rPr lang="en-GB" sz="2500" smtClean="0"/>
              <a:t>From leader of expeditions to being a Headmaster</a:t>
            </a:r>
          </a:p>
        </p:txBody>
      </p:sp>
      <p:pic>
        <p:nvPicPr>
          <p:cNvPr id="13315" name="Picture 2" descr="C:\Users\user\AppData\Local\Microsoft\Windows\Temporary Internet Files\Content.Outlook\3HGDYC7I\photo (19).JPG"/>
          <p:cNvPicPr>
            <a:picLocks noChangeAspect="1" noChangeArrowheads="1"/>
          </p:cNvPicPr>
          <p:nvPr/>
        </p:nvPicPr>
        <p:blipFill>
          <a:blip r:embed="rId2" cstate="print"/>
          <a:srcRect/>
          <a:stretch>
            <a:fillRect/>
          </a:stretch>
        </p:blipFill>
        <p:spPr bwMode="auto">
          <a:xfrm>
            <a:off x="5364163" y="1412875"/>
            <a:ext cx="3465512" cy="4619625"/>
          </a:xfrm>
          <a:prstGeom prst="rect">
            <a:avLst/>
          </a:prstGeom>
          <a:noFill/>
          <a:ln w="9525">
            <a:noFill/>
            <a:miter lim="800000"/>
            <a:headEnd/>
            <a:tailEnd/>
          </a:ln>
        </p:spPr>
      </p:pic>
      <p:pic>
        <p:nvPicPr>
          <p:cNvPr id="13317" name="Picture 4" descr="C:\Users\user\AppData\Local\Microsoft\Windows\Temporary Internet Files\Content.Outlook\3HGDYC7I\photo (20).JPG"/>
          <p:cNvPicPr>
            <a:picLocks noChangeAspect="1" noChangeArrowheads="1"/>
          </p:cNvPicPr>
          <p:nvPr/>
        </p:nvPicPr>
        <p:blipFill>
          <a:blip r:embed="rId3" cstate="print"/>
          <a:srcRect/>
          <a:stretch>
            <a:fillRect/>
          </a:stretch>
        </p:blipFill>
        <p:spPr bwMode="auto">
          <a:xfrm>
            <a:off x="179388" y="260350"/>
            <a:ext cx="4321175"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dirty="0" smtClean="0"/>
              <a:t>So began my search to understand human learning</a:t>
            </a:r>
            <a:endParaRPr lang="en-GB" dirty="0"/>
          </a:p>
        </p:txBody>
      </p:sp>
      <p:pic>
        <p:nvPicPr>
          <p:cNvPr id="14339" name="Content Placeholder 3" descr="photo3.JPG"/>
          <p:cNvPicPr>
            <a:picLocks noGrp="1" noChangeAspect="1"/>
          </p:cNvPicPr>
          <p:nvPr>
            <p:ph idx="1"/>
          </p:nvPr>
        </p:nvPicPr>
        <p:blipFill>
          <a:blip r:embed="rId2" cstate="print"/>
          <a:srcRect/>
          <a:stretch>
            <a:fillRect/>
          </a:stretch>
        </p:blipFill>
        <p:spPr>
          <a:xfrm>
            <a:off x="1187450" y="1484313"/>
            <a:ext cx="6697663" cy="502285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orn to Learn people"/>
          <p:cNvPicPr>
            <a:picLocks noChangeAspect="1" noChangeArrowheads="1"/>
          </p:cNvPicPr>
          <p:nvPr/>
        </p:nvPicPr>
        <p:blipFill>
          <a:blip r:embed="rId2" cstate="print"/>
          <a:srcRect/>
          <a:stretch>
            <a:fillRect/>
          </a:stretch>
        </p:blipFill>
        <p:spPr bwMode="auto">
          <a:xfrm>
            <a:off x="2411760" y="5129808"/>
            <a:ext cx="3240360" cy="1728192"/>
          </a:xfrm>
          <a:prstGeom prst="rect">
            <a:avLst/>
          </a:prstGeom>
          <a:noFill/>
        </p:spPr>
      </p:pic>
      <p:pic>
        <p:nvPicPr>
          <p:cNvPr id="3078" name="Picture 6" descr="C:\Users\user\Documents\Born-to-learn\Born to Learn jpeg logo.jpg"/>
          <p:cNvPicPr>
            <a:picLocks noChangeAspect="1" noChangeArrowheads="1"/>
          </p:cNvPicPr>
          <p:nvPr/>
        </p:nvPicPr>
        <p:blipFill>
          <a:blip r:embed="rId3" cstate="print"/>
          <a:srcRect/>
          <a:stretch>
            <a:fillRect/>
          </a:stretch>
        </p:blipFill>
        <p:spPr bwMode="auto">
          <a:xfrm>
            <a:off x="179512" y="188640"/>
            <a:ext cx="1914525" cy="1647825"/>
          </a:xfrm>
          <a:prstGeom prst="rect">
            <a:avLst/>
          </a:prstGeom>
          <a:noFill/>
        </p:spPr>
      </p:pic>
      <p:sp>
        <p:nvSpPr>
          <p:cNvPr id="8" name="TextBox 7"/>
          <p:cNvSpPr txBox="1"/>
          <p:nvPr/>
        </p:nvSpPr>
        <p:spPr>
          <a:xfrm>
            <a:off x="611560" y="3068960"/>
            <a:ext cx="7776864" cy="1631216"/>
          </a:xfrm>
          <a:prstGeom prst="rect">
            <a:avLst/>
          </a:prstGeom>
          <a:noFill/>
        </p:spPr>
        <p:txBody>
          <a:bodyPr wrap="square" rtlCol="0">
            <a:spAutoFit/>
          </a:bodyPr>
          <a:lstStyle/>
          <a:p>
            <a:pPr>
              <a:spcBef>
                <a:spcPts val="1200"/>
              </a:spcBef>
            </a:pPr>
            <a:r>
              <a:rPr lang="en-GB" sz="3600" b="1" dirty="0" smtClean="0">
                <a:effectLst>
                  <a:outerShdw blurRad="38100" dist="38100" dir="2700000" algn="tl">
                    <a:srgbClr val="000000">
                      <a:alpha val="43137"/>
                    </a:srgbClr>
                  </a:outerShdw>
                </a:effectLst>
                <a:hlinkClick r:id="rId4"/>
              </a:rPr>
              <a:t>Class Reunion</a:t>
            </a:r>
            <a:endParaRPr lang="en-GB" sz="3600" dirty="0" smtClean="0"/>
          </a:p>
          <a:p>
            <a:r>
              <a:rPr lang="en-GB" sz="3600" dirty="0" smtClean="0"/>
              <a:t/>
            </a:r>
            <a:br>
              <a:rPr lang="en-GB" sz="3600" dirty="0" smtClean="0"/>
            </a:br>
            <a:r>
              <a:rPr lang="en-GB" sz="2800" dirty="0" smtClean="0"/>
              <a:t>or visit </a:t>
            </a:r>
            <a:r>
              <a:rPr lang="en-GB" sz="2800" dirty="0" smtClean="0">
                <a:hlinkClick r:id="rId4"/>
              </a:rPr>
              <a:t>www.vimeo.com/25962693</a:t>
            </a:r>
            <a:endParaRPr lang="en-GB" sz="2800" dirty="0"/>
          </a:p>
        </p:txBody>
      </p:sp>
      <p:sp>
        <p:nvSpPr>
          <p:cNvPr id="5" name="TextBox 4"/>
          <p:cNvSpPr txBox="1"/>
          <p:nvPr/>
        </p:nvSpPr>
        <p:spPr>
          <a:xfrm>
            <a:off x="2483768" y="260648"/>
            <a:ext cx="6336704" cy="2954655"/>
          </a:xfrm>
          <a:prstGeom prst="rect">
            <a:avLst/>
          </a:prstGeom>
          <a:noFill/>
        </p:spPr>
        <p:txBody>
          <a:bodyPr wrap="square" rtlCol="0">
            <a:spAutoFit/>
          </a:bodyPr>
          <a:lstStyle/>
          <a:p>
            <a:r>
              <a:rPr lang="en-GB" sz="2800" b="1" dirty="0" smtClean="0"/>
              <a:t>Nb. If when viewing the following slide the animation does not appear, please follow the link below, and then return to this </a:t>
            </a:r>
            <a:r>
              <a:rPr lang="en-GB" sz="2800" b="1" dirty="0" err="1" smtClean="0"/>
              <a:t>Powerpoint</a:t>
            </a:r>
            <a:r>
              <a:rPr lang="en-GB" sz="2800" b="1" dirty="0" smtClean="0"/>
              <a:t> presentation afterwards  (the same applies to the other animation later in the presentation).</a:t>
            </a:r>
            <a:endParaRPr lang="en-GB" sz="2800" dirty="0" smtClean="0"/>
          </a:p>
          <a:p>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2.wmv">
            <a:hlinkClick r:id="" action="ppaction://media"/>
          </p:cNvPr>
          <p:cNvPicPr>
            <a:picLocks noGrp="1" noRot="1" noChangeAspect="1"/>
          </p:cNvPicPr>
          <p:nvPr>
            <p:ph idx="1"/>
            <a:videoFile r:link="rId1"/>
          </p:nvPr>
        </p:nvPicPr>
        <p:blipFill>
          <a:blip r:embed="rId3" cstate="print"/>
          <a:stretch>
            <a:fillRect/>
          </a:stretch>
        </p:blipFill>
        <p:spPr>
          <a:xfrm>
            <a:off x="0" y="620688"/>
            <a:ext cx="9753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b="1" dirty="0" smtClean="0"/>
              <a:t>Discovering the origins of human thought and behaviour</a:t>
            </a:r>
            <a:endParaRPr lang="en-GB" b="1" dirty="0"/>
          </a:p>
        </p:txBody>
      </p:sp>
      <p:sp>
        <p:nvSpPr>
          <p:cNvPr id="3" name="Content Placeholder 2"/>
          <p:cNvSpPr>
            <a:spLocks noGrp="1"/>
          </p:cNvSpPr>
          <p:nvPr>
            <p:ph idx="1"/>
          </p:nvPr>
        </p:nvSpPr>
        <p:spPr>
          <a:xfrm>
            <a:off x="0" y="1600200"/>
            <a:ext cx="6732588" cy="4852988"/>
          </a:xfrm>
        </p:spPr>
        <p:txBody>
          <a:bodyPr rtlCol="0">
            <a:normAutofit fontScale="77500" lnSpcReduction="20000"/>
          </a:bodyPr>
          <a:lstStyle/>
          <a:p>
            <a:pPr algn="just" eaLnBrk="1" fontAlgn="auto" hangingPunct="1">
              <a:spcAft>
                <a:spcPts val="0"/>
              </a:spcAft>
              <a:buFont typeface="Arial" pitchFamily="34" charset="0"/>
              <a:buNone/>
              <a:defRPr/>
            </a:pPr>
            <a:r>
              <a:rPr lang="en-GB" dirty="0" smtClean="0"/>
              <a:t>	</a:t>
            </a:r>
            <a:r>
              <a:rPr lang="en-GB" sz="3400" dirty="0" smtClean="0"/>
              <a:t>Any serious consideration of ‘evolution in brain’ did not enter psychologists’ thinking until the early 1970s (when I studied Education in the mid-sixties there was absolutely no reference to the brain). Not until the invention of PET scans and latterly functional MRI in the late 1970s onwards has the study of cognitive processes been open to visual comprehension.</a:t>
            </a:r>
          </a:p>
          <a:p>
            <a:pPr algn="just" eaLnBrk="1" fontAlgn="auto" hangingPunct="1">
              <a:spcAft>
                <a:spcPts val="0"/>
              </a:spcAft>
              <a:buFont typeface="Arial" pitchFamily="34" charset="0"/>
              <a:buNone/>
              <a:defRPr/>
            </a:pPr>
            <a:endParaRPr lang="en-GB" sz="3400" dirty="0" smtClean="0"/>
          </a:p>
          <a:p>
            <a:pPr algn="just" eaLnBrk="1" fontAlgn="auto" hangingPunct="1">
              <a:spcAft>
                <a:spcPts val="0"/>
              </a:spcAft>
              <a:buFont typeface="Arial" pitchFamily="34" charset="0"/>
              <a:buNone/>
              <a:defRPr/>
            </a:pPr>
            <a:r>
              <a:rPr lang="en-GB" sz="3400" dirty="0" smtClean="0"/>
              <a:t>	</a:t>
            </a:r>
            <a:r>
              <a:rPr lang="en-GB" sz="3400" b="1" dirty="0" smtClean="0"/>
              <a:t>Suddenly scientists saw in our ‘preferred ways of doing things’ strategies that in all probability have been shaped by the earliest experiences of mankind.</a:t>
            </a:r>
            <a:endParaRPr lang="en-GB" sz="3400" b="1" dirty="0"/>
          </a:p>
        </p:txBody>
      </p:sp>
      <p:pic>
        <p:nvPicPr>
          <p:cNvPr id="27652" name="Picture 4" descr="http://images.amazon.com/images/P/0140249273.01._SX140_SY225_SCLZZZZZZZ_.jpg"/>
          <p:cNvPicPr>
            <a:picLocks noChangeAspect="1" noChangeArrowheads="1"/>
          </p:cNvPicPr>
          <p:nvPr/>
        </p:nvPicPr>
        <p:blipFill>
          <a:blip r:embed="rId2" cstate="print"/>
          <a:srcRect/>
          <a:stretch>
            <a:fillRect/>
          </a:stretch>
        </p:blipFill>
        <p:spPr bwMode="auto">
          <a:xfrm>
            <a:off x="6875463" y="2060575"/>
            <a:ext cx="1984375" cy="307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5375" y="1052513"/>
            <a:ext cx="5267325" cy="3168650"/>
          </a:xfrm>
        </p:spPr>
        <p:txBody>
          <a:bodyPr rtlCol="0">
            <a:normAutofit fontScale="85000" lnSpcReduction="10000"/>
          </a:bodyPr>
          <a:lstStyle/>
          <a:p>
            <a:pPr algn="just" eaLnBrk="1" fontAlgn="auto" hangingPunct="1">
              <a:spcAft>
                <a:spcPts val="0"/>
              </a:spcAft>
              <a:buFont typeface="Arial" pitchFamily="34" charset="0"/>
              <a:buNone/>
              <a:defRPr/>
            </a:pPr>
            <a:r>
              <a:rPr lang="en-GB" dirty="0" smtClean="0"/>
              <a:t>	 “Human beings did not fall ready made from the sky. Many of our abilities and susceptibilities are specific adaptations to ancient environmental problems rather than separate manifestations of a general intelligence for all seasons.” </a:t>
            </a:r>
            <a:r>
              <a:rPr lang="en-GB" sz="2400" dirty="0" smtClean="0"/>
              <a:t>(Barrow, 1996)</a:t>
            </a:r>
            <a:endParaRPr lang="en-GB" sz="2400" dirty="0"/>
          </a:p>
        </p:txBody>
      </p:sp>
      <p:pic>
        <p:nvPicPr>
          <p:cNvPr id="28675" name="Picture 2" descr="http://www.babble.com/CS/blogs/strollerderby/2009/03/scene_cro_magnon_big.jpg"/>
          <p:cNvPicPr>
            <a:picLocks noChangeAspect="1" noChangeArrowheads="1"/>
          </p:cNvPicPr>
          <p:nvPr/>
        </p:nvPicPr>
        <p:blipFill>
          <a:blip r:embed="rId2" cstate="print"/>
          <a:srcRect/>
          <a:stretch>
            <a:fillRect/>
          </a:stretch>
        </p:blipFill>
        <p:spPr bwMode="auto">
          <a:xfrm>
            <a:off x="684213" y="1268413"/>
            <a:ext cx="2971800" cy="2305050"/>
          </a:xfrm>
          <a:prstGeom prst="rect">
            <a:avLst/>
          </a:prstGeom>
          <a:noFill/>
          <a:ln w="9525">
            <a:noFill/>
            <a:miter lim="800000"/>
            <a:headEnd/>
            <a:tailEnd/>
          </a:ln>
        </p:spPr>
      </p:pic>
      <p:sp>
        <p:nvSpPr>
          <p:cNvPr id="28677" name="Rectangle 5"/>
          <p:cNvSpPr>
            <a:spLocks noChangeArrowheads="1"/>
          </p:cNvSpPr>
          <p:nvPr/>
        </p:nvSpPr>
        <p:spPr bwMode="auto">
          <a:xfrm>
            <a:off x="539552" y="4365104"/>
            <a:ext cx="7920880" cy="1754188"/>
          </a:xfrm>
          <a:prstGeom prst="rect">
            <a:avLst/>
          </a:prstGeom>
          <a:noFill/>
          <a:ln w="9525">
            <a:noFill/>
            <a:miter lim="800000"/>
            <a:headEnd/>
            <a:tailEnd/>
          </a:ln>
        </p:spPr>
        <p:txBody>
          <a:bodyPr wrap="square">
            <a:spAutoFit/>
          </a:bodyPr>
          <a:lstStyle/>
          <a:p>
            <a:pPr algn="just"/>
            <a:r>
              <a:rPr lang="en-GB" sz="2700" dirty="0">
                <a:latin typeface="Calibri" pitchFamily="34" charset="0"/>
              </a:rPr>
              <a:t>“The human mind is better equipped to gather information about the world by operating within it than by reading about it, hearing lectures on it, or studying abstract models of it.” </a:t>
            </a:r>
            <a:r>
              <a:rPr lang="en-GB" sz="2000" dirty="0">
                <a:latin typeface="Calibri" pitchFamily="34" charset="0"/>
              </a:rPr>
              <a:t>(Santa Fee Institute, 1995)</a:t>
            </a:r>
          </a:p>
        </p:txBody>
      </p:sp>
      <p:sp>
        <p:nvSpPr>
          <p:cNvPr id="28678" name="TextBox 6"/>
          <p:cNvSpPr txBox="1">
            <a:spLocks noChangeArrowheads="1"/>
          </p:cNvSpPr>
          <p:nvPr/>
        </p:nvSpPr>
        <p:spPr bwMode="auto">
          <a:xfrm>
            <a:off x="1331913" y="188913"/>
            <a:ext cx="6624637" cy="584200"/>
          </a:xfrm>
          <a:prstGeom prst="rect">
            <a:avLst/>
          </a:prstGeom>
          <a:noFill/>
          <a:ln w="9525">
            <a:noFill/>
            <a:miter lim="800000"/>
            <a:headEnd/>
            <a:tailEnd/>
          </a:ln>
        </p:spPr>
        <p:txBody>
          <a:bodyPr>
            <a:spAutoFit/>
          </a:bodyPr>
          <a:lstStyle/>
          <a:p>
            <a:r>
              <a:rPr lang="en-GB" sz="3200" b="1" dirty="0">
                <a:latin typeface="Calibri" pitchFamily="34" charset="0"/>
              </a:rPr>
              <a:t>Now, in </a:t>
            </a:r>
            <a:r>
              <a:rPr lang="en-GB" sz="3200" b="1" dirty="0" smtClean="0">
                <a:latin typeface="Calibri" pitchFamily="34" charset="0"/>
              </a:rPr>
              <a:t>2012, </a:t>
            </a:r>
            <a:r>
              <a:rPr lang="en-GB" sz="3200" b="1" dirty="0">
                <a:latin typeface="Calibri" pitchFamily="34" charset="0"/>
              </a:rPr>
              <a:t>we understand...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smtClean="0"/>
              <a:t>Behaviourism and JB Watson</a:t>
            </a:r>
          </a:p>
        </p:txBody>
      </p:sp>
      <p:pic>
        <p:nvPicPr>
          <p:cNvPr id="35843" name="Picture 2" descr="http://www.uni-konstanz.de/ag-moral/images/watson-J-B.jpg"/>
          <p:cNvPicPr>
            <a:picLocks noChangeAspect="1" noChangeArrowheads="1"/>
          </p:cNvPicPr>
          <p:nvPr/>
        </p:nvPicPr>
        <p:blipFill>
          <a:blip r:embed="rId3" cstate="print"/>
          <a:srcRect/>
          <a:stretch>
            <a:fillRect/>
          </a:stretch>
        </p:blipFill>
        <p:spPr bwMode="auto">
          <a:xfrm>
            <a:off x="468313" y="1484313"/>
            <a:ext cx="3240087" cy="4370387"/>
          </a:xfrm>
          <a:prstGeom prst="rect">
            <a:avLst/>
          </a:prstGeom>
          <a:noFill/>
          <a:ln w="9525">
            <a:noFill/>
            <a:miter lim="800000"/>
            <a:headEnd/>
            <a:tailEnd/>
          </a:ln>
        </p:spPr>
      </p:pic>
      <p:sp>
        <p:nvSpPr>
          <p:cNvPr id="35845" name="TextBox 5"/>
          <p:cNvSpPr txBox="1">
            <a:spLocks noChangeArrowheads="1"/>
          </p:cNvSpPr>
          <p:nvPr/>
        </p:nvSpPr>
        <p:spPr bwMode="auto">
          <a:xfrm>
            <a:off x="3779838" y="1557338"/>
            <a:ext cx="5113337" cy="4400550"/>
          </a:xfrm>
          <a:prstGeom prst="rect">
            <a:avLst/>
          </a:prstGeom>
          <a:noFill/>
          <a:ln w="9525">
            <a:noFill/>
            <a:miter lim="800000"/>
            <a:headEnd/>
            <a:tailEnd/>
          </a:ln>
        </p:spPr>
        <p:txBody>
          <a:bodyPr>
            <a:spAutoFit/>
          </a:bodyPr>
          <a:lstStyle/>
          <a:p>
            <a:pPr algn="just"/>
            <a:r>
              <a:rPr lang="en-GB" sz="2000">
                <a:latin typeface="Calibri" pitchFamily="34" charset="0"/>
              </a:rPr>
              <a:t>JB Watson (1878-1958), denied that evolution has any part to play in the understanding of the human brain. It was all to do with the relationship between what a teacher put in, and what a child observed. He believed that learning should become something that schools did to you, and quality instruction as being infinitely more important than encouraging students to think for themselves. He believed that children’s minds were putty to be shaped by well-trained teachers... (the shadow of this thinking has deadened that imagination of millions of children and frustrated a large number of teachers).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GB" smtClean="0"/>
              <a:t>Einstein disagreed profoundly</a:t>
            </a:r>
          </a:p>
        </p:txBody>
      </p:sp>
      <p:sp>
        <p:nvSpPr>
          <p:cNvPr id="36867" name="Content Placeholder 2"/>
          <p:cNvSpPr>
            <a:spLocks noGrp="1"/>
          </p:cNvSpPr>
          <p:nvPr>
            <p:ph idx="1"/>
          </p:nvPr>
        </p:nvSpPr>
        <p:spPr>
          <a:xfrm>
            <a:off x="457200" y="1600200"/>
            <a:ext cx="5410200" cy="4781550"/>
          </a:xfrm>
        </p:spPr>
        <p:txBody>
          <a:bodyPr/>
          <a:lstStyle/>
          <a:p>
            <a:pPr algn="just" eaLnBrk="1" hangingPunct="1">
              <a:buFont typeface="Arial" charset="0"/>
              <a:buNone/>
            </a:pPr>
            <a:r>
              <a:rPr lang="en-GB" smtClean="0"/>
              <a:t>	“It is almost a miracle that modern teaching methods have not yet entirely strangled the holy curiosity of enquiry; for what this delicate little plant needs more than anything, besides stimulation, is freedom.”</a:t>
            </a:r>
          </a:p>
          <a:p>
            <a:pPr algn="r" eaLnBrk="1" hangingPunct="1">
              <a:buFont typeface="Arial" charset="0"/>
              <a:buNone/>
            </a:pPr>
            <a:r>
              <a:rPr lang="en-GB" smtClean="0"/>
              <a:t>	</a:t>
            </a:r>
            <a:r>
              <a:rPr lang="en-GB" sz="2200" i="1" smtClean="0"/>
              <a:t>Albert Einstein, 1889 - 1955</a:t>
            </a:r>
          </a:p>
        </p:txBody>
      </p:sp>
      <p:pic>
        <p:nvPicPr>
          <p:cNvPr id="36868" name="Picture 2" descr="http://www.einsteinsoilery.com/images/uploads/einstein3.jpg"/>
          <p:cNvPicPr>
            <a:picLocks noChangeAspect="1" noChangeArrowheads="1"/>
          </p:cNvPicPr>
          <p:nvPr/>
        </p:nvPicPr>
        <p:blipFill>
          <a:blip r:embed="rId2" cstate="print"/>
          <a:srcRect/>
          <a:stretch>
            <a:fillRect/>
          </a:stretch>
        </p:blipFill>
        <p:spPr bwMode="auto">
          <a:xfrm>
            <a:off x="6011863" y="1989138"/>
            <a:ext cx="2857500"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0" y="333375"/>
            <a:ext cx="6227763" cy="5688013"/>
          </a:xfrm>
        </p:spPr>
        <p:txBody>
          <a:bodyPr/>
          <a:lstStyle/>
          <a:p>
            <a:pPr algn="just" eaLnBrk="1" hangingPunct="1">
              <a:buFont typeface="Arial" charset="0"/>
              <a:buNone/>
            </a:pPr>
            <a:r>
              <a:rPr lang="en-GB" smtClean="0"/>
              <a:t>	In the 1980s cognitive science, began drawing upon neurobiology began to undermine the claims of the behaviourists </a:t>
            </a:r>
          </a:p>
          <a:p>
            <a:pPr algn="just" eaLnBrk="1" hangingPunct="1">
              <a:buFont typeface="Arial" charset="0"/>
              <a:buNone/>
            </a:pPr>
            <a:r>
              <a:rPr lang="en-GB" smtClean="0"/>
              <a:t>	“Learning does not require time out from productive activity; learning is at the heart of productive activity”</a:t>
            </a:r>
          </a:p>
          <a:p>
            <a:pPr algn="just" eaLnBrk="1" hangingPunct="1">
              <a:buFont typeface="Arial" charset="0"/>
              <a:buNone/>
            </a:pPr>
            <a:r>
              <a:rPr lang="en-GB" sz="2000" i="1" smtClean="0"/>
              <a:t>					Shoshana Zuboff, 1988</a:t>
            </a:r>
          </a:p>
        </p:txBody>
      </p:sp>
      <p:pic>
        <p:nvPicPr>
          <p:cNvPr id="37891" name="Picture 2" descr="http://ak.buy.com/PI/0/500/30074049.jpg"/>
          <p:cNvPicPr>
            <a:picLocks noChangeAspect="1" noChangeArrowheads="1"/>
          </p:cNvPicPr>
          <p:nvPr/>
        </p:nvPicPr>
        <p:blipFill>
          <a:blip r:embed="rId2" cstate="print"/>
          <a:srcRect l="21169" t="10583" r="19865" b="10793"/>
          <a:stretch>
            <a:fillRect/>
          </a:stretch>
        </p:blipFill>
        <p:spPr bwMode="auto">
          <a:xfrm>
            <a:off x="6156325" y="1196975"/>
            <a:ext cx="2808288" cy="3744913"/>
          </a:xfrm>
          <a:prstGeom prst="rect">
            <a:avLst/>
          </a:prstGeom>
          <a:noFill/>
          <a:ln w="9525">
            <a:noFill/>
            <a:miter lim="800000"/>
            <a:headEnd/>
            <a:tailEnd/>
          </a:ln>
        </p:spPr>
      </p:pic>
      <p:pic>
        <p:nvPicPr>
          <p:cNvPr id="37893" name="Picture 2" descr="http://images.businessweek.com/gen/headshots/75x75/shosana_zuboff.jpg"/>
          <p:cNvPicPr>
            <a:picLocks noChangeAspect="1" noChangeArrowheads="1"/>
          </p:cNvPicPr>
          <p:nvPr/>
        </p:nvPicPr>
        <p:blipFill>
          <a:blip r:embed="rId3" cstate="print"/>
          <a:srcRect/>
          <a:stretch>
            <a:fillRect/>
          </a:stretch>
        </p:blipFill>
        <p:spPr bwMode="auto">
          <a:xfrm>
            <a:off x="755650" y="4437063"/>
            <a:ext cx="2082800" cy="20828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764704"/>
            <a:ext cx="8928992" cy="6832640"/>
          </a:xfrm>
          <a:prstGeom prst="rect">
            <a:avLst/>
          </a:prstGeom>
          <a:noFill/>
        </p:spPr>
        <p:txBody>
          <a:bodyPr wrap="square" rtlCol="0">
            <a:spAutoFit/>
          </a:bodyPr>
          <a:lstStyle/>
          <a:p>
            <a:r>
              <a:rPr lang="en-GB" sz="1600" dirty="0" smtClean="0">
                <a:solidFill>
                  <a:srgbClr val="FF0000"/>
                </a:solidFill>
              </a:rPr>
              <a:t>John </a:t>
            </a:r>
            <a:r>
              <a:rPr lang="en-GB" sz="1600" dirty="0" err="1" smtClean="0">
                <a:solidFill>
                  <a:srgbClr val="FF0000"/>
                </a:solidFill>
              </a:rPr>
              <a:t>Bowlby</a:t>
            </a:r>
            <a:r>
              <a:rPr lang="en-GB" sz="1600" dirty="0" smtClean="0">
                <a:solidFill>
                  <a:srgbClr val="FF0000"/>
                </a:solidFill>
              </a:rPr>
              <a:t> - Attachment (1969)</a:t>
            </a:r>
            <a:r>
              <a:rPr lang="en-GB" sz="1600" dirty="0" smtClean="0"/>
              <a:t> </a:t>
            </a:r>
            <a:r>
              <a:rPr lang="en-GB" sz="1600" dirty="0" smtClean="0">
                <a:solidFill>
                  <a:srgbClr val="00B050"/>
                </a:solidFill>
              </a:rPr>
              <a:t>Howard Gardner - Frames of Mind; the theory of multiple intelligences (1983)</a:t>
            </a:r>
            <a:r>
              <a:rPr lang="en-GB" sz="1600" dirty="0" smtClean="0"/>
              <a:t> </a:t>
            </a:r>
            <a:r>
              <a:rPr lang="en-GB" sz="1600" dirty="0" err="1" smtClean="0">
                <a:solidFill>
                  <a:srgbClr val="7030A0"/>
                </a:solidFill>
              </a:rPr>
              <a:t>Shoshana</a:t>
            </a:r>
            <a:r>
              <a:rPr lang="en-GB" sz="1600" dirty="0" smtClean="0">
                <a:solidFill>
                  <a:srgbClr val="7030A0"/>
                </a:solidFill>
              </a:rPr>
              <a:t> </a:t>
            </a:r>
            <a:r>
              <a:rPr lang="en-GB" sz="1600" dirty="0" err="1" smtClean="0">
                <a:solidFill>
                  <a:srgbClr val="7030A0"/>
                </a:solidFill>
              </a:rPr>
              <a:t>Zuboff</a:t>
            </a:r>
            <a:r>
              <a:rPr lang="en-GB" sz="1600" dirty="0" smtClean="0">
                <a:solidFill>
                  <a:srgbClr val="7030A0"/>
                </a:solidFill>
              </a:rPr>
              <a:t> - In the Age of the Smart Machine; the future of work and power (1984) </a:t>
            </a:r>
            <a:r>
              <a:rPr lang="en-GB" sz="1600" dirty="0" smtClean="0">
                <a:solidFill>
                  <a:srgbClr val="FFCC00"/>
                </a:solidFill>
              </a:rPr>
              <a:t>Howard Gardner - The unschooled mind; how children think and how schools should teach (1991)</a:t>
            </a:r>
            <a:r>
              <a:rPr lang="en-GB" sz="1600" dirty="0" smtClean="0"/>
              <a:t> </a:t>
            </a:r>
            <a:r>
              <a:rPr lang="en-GB" sz="1600" dirty="0" smtClean="0">
                <a:solidFill>
                  <a:schemeClr val="tx1">
                    <a:lumMod val="50000"/>
                    <a:lumOff val="50000"/>
                  </a:schemeClr>
                </a:solidFill>
              </a:rPr>
              <a:t>Gerald Edelman - Bright air, brilliant fire (1992) </a:t>
            </a:r>
            <a:r>
              <a:rPr lang="en-GB" sz="1600" dirty="0" smtClean="0">
                <a:solidFill>
                  <a:schemeClr val="tx2">
                    <a:lumMod val="60000"/>
                    <a:lumOff val="40000"/>
                  </a:schemeClr>
                </a:solidFill>
              </a:rPr>
              <a:t>Mitchell Waldrop - Complexity; the emerging science at the edge of order and chaos (1992</a:t>
            </a:r>
            <a:r>
              <a:rPr lang="en-GB" sz="1600" dirty="0" smtClean="0">
                <a:solidFill>
                  <a:schemeClr val="accent5"/>
                </a:solidFill>
              </a:rPr>
              <a:t>)</a:t>
            </a:r>
            <a:r>
              <a:rPr lang="en-GB" sz="1600" dirty="0" smtClean="0">
                <a:solidFill>
                  <a:srgbClr val="C00000"/>
                </a:solidFill>
              </a:rPr>
              <a:t> </a:t>
            </a:r>
            <a:r>
              <a:rPr lang="en-GB" sz="1600" dirty="0" err="1" smtClean="0">
                <a:solidFill>
                  <a:srgbClr val="C00000"/>
                </a:solidFill>
              </a:rPr>
              <a:t>Caine</a:t>
            </a:r>
            <a:r>
              <a:rPr lang="en-GB" sz="1600" dirty="0" smtClean="0">
                <a:solidFill>
                  <a:srgbClr val="C00000"/>
                </a:solidFill>
              </a:rPr>
              <a:t> and </a:t>
            </a:r>
            <a:r>
              <a:rPr lang="en-GB" sz="1600" dirty="0" err="1" smtClean="0">
                <a:solidFill>
                  <a:srgbClr val="C00000"/>
                </a:solidFill>
              </a:rPr>
              <a:t>Caine</a:t>
            </a:r>
            <a:r>
              <a:rPr lang="en-GB" sz="1600" dirty="0" smtClean="0">
                <a:solidFill>
                  <a:srgbClr val="C00000"/>
                </a:solidFill>
              </a:rPr>
              <a:t> - Making Connections; teaching and the human brain (1991) </a:t>
            </a:r>
            <a:r>
              <a:rPr lang="en-GB" sz="1600" dirty="0" smtClean="0">
                <a:solidFill>
                  <a:schemeClr val="accent6"/>
                </a:solidFill>
              </a:rPr>
              <a:t>Christopher Wills - The Runaway Brain (1994) </a:t>
            </a:r>
            <a:r>
              <a:rPr lang="en-GB" sz="1600" dirty="0" smtClean="0">
                <a:solidFill>
                  <a:srgbClr val="00B050"/>
                </a:solidFill>
              </a:rPr>
              <a:t>David Perkins - Outsmarting IQ; the emerging science of learnable intelligence (1994) </a:t>
            </a:r>
            <a:r>
              <a:rPr lang="en-GB" sz="1600" dirty="0" smtClean="0">
                <a:solidFill>
                  <a:schemeClr val="tx2">
                    <a:lumMod val="60000"/>
                    <a:lumOff val="40000"/>
                  </a:schemeClr>
                </a:solidFill>
              </a:rPr>
              <a:t>Robert Wright - The Moral Animal; evolutionary psychology and everyday life (1994) </a:t>
            </a:r>
            <a:r>
              <a:rPr lang="en-GB" sz="1600" dirty="0" smtClean="0">
                <a:solidFill>
                  <a:srgbClr val="FF0000"/>
                </a:solidFill>
              </a:rPr>
              <a:t>John T. </a:t>
            </a:r>
            <a:r>
              <a:rPr lang="en-GB" sz="1600" dirty="0" err="1" smtClean="0">
                <a:solidFill>
                  <a:srgbClr val="FF0000"/>
                </a:solidFill>
              </a:rPr>
              <a:t>Bruer</a:t>
            </a:r>
            <a:r>
              <a:rPr lang="en-GB" sz="1600" dirty="0" smtClean="0">
                <a:solidFill>
                  <a:srgbClr val="FF0000"/>
                </a:solidFill>
              </a:rPr>
              <a:t> - Schools For Thought; a science for learning in the classroom (1993)</a:t>
            </a:r>
            <a:r>
              <a:rPr lang="en-GB" sz="1600" dirty="0" smtClean="0">
                <a:solidFill>
                  <a:schemeClr val="accent6">
                    <a:lumMod val="75000"/>
                  </a:schemeClr>
                </a:solidFill>
              </a:rPr>
              <a:t> </a:t>
            </a:r>
            <a:r>
              <a:rPr lang="en-GB" sz="1600" dirty="0" err="1" smtClean="0">
                <a:solidFill>
                  <a:srgbClr val="7030A0"/>
                </a:solidFill>
              </a:rPr>
              <a:t>Coveney</a:t>
            </a:r>
            <a:r>
              <a:rPr lang="en-GB" sz="1600" dirty="0" smtClean="0">
                <a:solidFill>
                  <a:srgbClr val="7030A0"/>
                </a:solidFill>
              </a:rPr>
              <a:t> and </a:t>
            </a:r>
            <a:r>
              <a:rPr lang="en-GB" sz="1600" dirty="0" err="1" smtClean="0">
                <a:solidFill>
                  <a:srgbClr val="7030A0"/>
                </a:solidFill>
              </a:rPr>
              <a:t>Highfield</a:t>
            </a:r>
            <a:r>
              <a:rPr lang="en-GB" sz="1600" dirty="0" smtClean="0">
                <a:solidFill>
                  <a:srgbClr val="7030A0"/>
                </a:solidFill>
              </a:rPr>
              <a:t> - Frontiers of Complexity; the search for order in a chaotic world (1995)</a:t>
            </a:r>
            <a:r>
              <a:rPr lang="en-GB" sz="1600" dirty="0" smtClean="0"/>
              <a:t> </a:t>
            </a:r>
            <a:r>
              <a:rPr lang="en-GB" sz="1600" dirty="0" smtClean="0">
                <a:solidFill>
                  <a:srgbClr val="FFC000"/>
                </a:solidFill>
              </a:rPr>
              <a:t>Peter </a:t>
            </a:r>
            <a:r>
              <a:rPr lang="en-GB" sz="1600" dirty="0" err="1" smtClean="0">
                <a:solidFill>
                  <a:srgbClr val="FFC000"/>
                </a:solidFill>
              </a:rPr>
              <a:t>Senge</a:t>
            </a:r>
            <a:r>
              <a:rPr lang="en-GB" sz="1600" dirty="0" smtClean="0">
                <a:solidFill>
                  <a:srgbClr val="FFC000"/>
                </a:solidFill>
              </a:rPr>
              <a:t> - The Fifth Discipline; the art and practice of the learning organization (1990) </a:t>
            </a:r>
            <a:r>
              <a:rPr lang="en-GB" sz="1600" dirty="0" smtClean="0">
                <a:solidFill>
                  <a:srgbClr val="00B050"/>
                </a:solidFill>
              </a:rPr>
              <a:t>Stephen </a:t>
            </a:r>
            <a:r>
              <a:rPr lang="en-GB" sz="1600" dirty="0" err="1" smtClean="0">
                <a:solidFill>
                  <a:srgbClr val="00B050"/>
                </a:solidFill>
              </a:rPr>
              <a:t>Mithen</a:t>
            </a:r>
            <a:r>
              <a:rPr lang="en-GB" sz="1600" dirty="0" smtClean="0">
                <a:solidFill>
                  <a:srgbClr val="00B050"/>
                </a:solidFill>
              </a:rPr>
              <a:t> - The Prehistory of the Mind (1996</a:t>
            </a:r>
            <a:r>
              <a:rPr lang="en-GB" sz="1600" dirty="0" smtClean="0">
                <a:solidFill>
                  <a:schemeClr val="accent5"/>
                </a:solidFill>
              </a:rPr>
              <a:t>) Arne </a:t>
            </a:r>
            <a:r>
              <a:rPr lang="en-GB" sz="1600" dirty="0" err="1" smtClean="0">
                <a:solidFill>
                  <a:schemeClr val="accent5"/>
                </a:solidFill>
              </a:rPr>
              <a:t>Wyller</a:t>
            </a:r>
            <a:r>
              <a:rPr lang="en-GB" sz="1600" dirty="0" smtClean="0">
                <a:solidFill>
                  <a:schemeClr val="accent5"/>
                </a:solidFill>
              </a:rPr>
              <a:t> - The Planetary Mind (1996) </a:t>
            </a:r>
            <a:r>
              <a:rPr lang="en-GB" sz="1600" dirty="0" smtClean="0">
                <a:solidFill>
                  <a:schemeClr val="bg2">
                    <a:lumMod val="50000"/>
                  </a:schemeClr>
                </a:solidFill>
              </a:rPr>
              <a:t>Edward O. Wilson - The Future of Life (2002)</a:t>
            </a:r>
            <a:r>
              <a:rPr lang="en-GB" sz="1600" dirty="0" smtClean="0"/>
              <a:t> </a:t>
            </a:r>
            <a:r>
              <a:rPr lang="en-GB" sz="1600" dirty="0" smtClean="0">
                <a:solidFill>
                  <a:srgbClr val="FF0000"/>
                </a:solidFill>
              </a:rPr>
              <a:t>Edward O. Wilson - </a:t>
            </a:r>
            <a:r>
              <a:rPr lang="en-GB" sz="1600" dirty="0" err="1" smtClean="0">
                <a:solidFill>
                  <a:srgbClr val="FF0000"/>
                </a:solidFill>
              </a:rPr>
              <a:t>Consilience</a:t>
            </a:r>
            <a:r>
              <a:rPr lang="en-GB" sz="1600" dirty="0" smtClean="0">
                <a:solidFill>
                  <a:srgbClr val="FF0000"/>
                </a:solidFill>
              </a:rPr>
              <a:t>; the unity of knowledge (1998) </a:t>
            </a:r>
            <a:r>
              <a:rPr lang="en-GB" sz="1600" dirty="0" smtClean="0">
                <a:solidFill>
                  <a:srgbClr val="7030A0"/>
                </a:solidFill>
              </a:rPr>
              <a:t>Mihaly Csikszentmihalyi  - Flow; the psychology of optimal experience (1990) </a:t>
            </a:r>
            <a:r>
              <a:rPr lang="en-GB" sz="1600" dirty="0" smtClean="0">
                <a:solidFill>
                  <a:schemeClr val="tx1">
                    <a:lumMod val="50000"/>
                    <a:lumOff val="50000"/>
                  </a:schemeClr>
                </a:solidFill>
              </a:rPr>
              <a:t>Henry </a:t>
            </a:r>
            <a:r>
              <a:rPr lang="en-GB" sz="1600" dirty="0" err="1" smtClean="0">
                <a:solidFill>
                  <a:schemeClr val="tx1">
                    <a:lumMod val="50000"/>
                    <a:lumOff val="50000"/>
                  </a:schemeClr>
                </a:solidFill>
              </a:rPr>
              <a:t>Plotkin</a:t>
            </a:r>
            <a:r>
              <a:rPr lang="en-GB" sz="1600" dirty="0" smtClean="0">
                <a:solidFill>
                  <a:schemeClr val="tx1">
                    <a:lumMod val="50000"/>
                    <a:lumOff val="50000"/>
                  </a:schemeClr>
                </a:solidFill>
              </a:rPr>
              <a:t> - Evolution in Mind (1997)</a:t>
            </a:r>
            <a:r>
              <a:rPr lang="en-GB" sz="1600" dirty="0" smtClean="0"/>
              <a:t> </a:t>
            </a:r>
            <a:r>
              <a:rPr lang="en-GB" sz="1600" dirty="0" smtClean="0">
                <a:solidFill>
                  <a:schemeClr val="accent5"/>
                </a:solidFill>
              </a:rPr>
              <a:t>Stephen Pinker - How the Mind Works (1997)</a:t>
            </a:r>
            <a:r>
              <a:rPr lang="en-GB" sz="1600" dirty="0" smtClean="0"/>
              <a:t> </a:t>
            </a:r>
            <a:r>
              <a:rPr lang="en-GB" sz="1600" dirty="0" smtClean="0">
                <a:solidFill>
                  <a:srgbClr val="00B050"/>
                </a:solidFill>
              </a:rPr>
              <a:t>Stephen Pinker - The Language Instinct (1996) </a:t>
            </a:r>
            <a:r>
              <a:rPr lang="en-GB" sz="1600" dirty="0" smtClean="0">
                <a:solidFill>
                  <a:srgbClr val="FF0000"/>
                </a:solidFill>
              </a:rPr>
              <a:t>Patricia </a:t>
            </a:r>
            <a:r>
              <a:rPr lang="en-GB" sz="1600" dirty="0" err="1" smtClean="0">
                <a:solidFill>
                  <a:srgbClr val="FF0000"/>
                </a:solidFill>
              </a:rPr>
              <a:t>Hersch</a:t>
            </a:r>
            <a:r>
              <a:rPr lang="en-GB" sz="1600" dirty="0" smtClean="0">
                <a:solidFill>
                  <a:srgbClr val="FF0000"/>
                </a:solidFill>
              </a:rPr>
              <a:t> - A Tribe Apart; a journey into the heart of adolescence (1998)</a:t>
            </a:r>
            <a:r>
              <a:rPr lang="en-GB" sz="1600" dirty="0" smtClean="0"/>
              <a:t> </a:t>
            </a:r>
            <a:r>
              <a:rPr lang="en-GB" sz="1600" dirty="0" smtClean="0">
                <a:solidFill>
                  <a:srgbClr val="FFC000"/>
                </a:solidFill>
              </a:rPr>
              <a:t>Thomas Hine - The Rise and Fall of the American Teenager (1999)</a:t>
            </a:r>
            <a:r>
              <a:rPr lang="en-GB" sz="1600" dirty="0" smtClean="0"/>
              <a:t> </a:t>
            </a:r>
            <a:r>
              <a:rPr lang="en-GB" sz="1600" dirty="0" smtClean="0">
                <a:solidFill>
                  <a:schemeClr val="accent2">
                    <a:lumMod val="60000"/>
                    <a:lumOff val="40000"/>
                  </a:schemeClr>
                </a:solidFill>
              </a:rPr>
              <a:t>Meredith Small - Our Babies, Ourselves; how biology and culture shape the way we parent (1998)</a:t>
            </a:r>
            <a:r>
              <a:rPr lang="en-GB" sz="1600" dirty="0" smtClean="0"/>
              <a:t> </a:t>
            </a:r>
            <a:r>
              <a:rPr lang="en-GB" sz="1600" dirty="0" smtClean="0">
                <a:solidFill>
                  <a:srgbClr val="00B0F0"/>
                </a:solidFill>
              </a:rPr>
              <a:t>Susan Greenfield  - Brain Stories (2000) </a:t>
            </a:r>
            <a:r>
              <a:rPr lang="en-GB" sz="1600" dirty="0" smtClean="0">
                <a:solidFill>
                  <a:srgbClr val="00B050"/>
                </a:solidFill>
              </a:rPr>
              <a:t>Spencer Wells - The Journey of Man; a genetic odyssey (2002) </a:t>
            </a:r>
            <a:r>
              <a:rPr lang="en-GB" sz="1600" dirty="0" err="1" smtClean="0">
                <a:solidFill>
                  <a:srgbClr val="002060"/>
                </a:solidFill>
              </a:rPr>
              <a:t>Fritjof</a:t>
            </a:r>
            <a:r>
              <a:rPr lang="en-GB" sz="1600" dirty="0" smtClean="0">
                <a:solidFill>
                  <a:srgbClr val="002060"/>
                </a:solidFill>
              </a:rPr>
              <a:t> Capra – The Hidden Connections (2002) </a:t>
            </a:r>
            <a:r>
              <a:rPr lang="en-GB" sz="1600" dirty="0" smtClean="0">
                <a:solidFill>
                  <a:srgbClr val="FF0000"/>
                </a:solidFill>
              </a:rPr>
              <a:t>Matt Ridley – Nature via Nurture: genes, experience and what makes us human (2003) </a:t>
            </a:r>
            <a:r>
              <a:rPr lang="en-GB" sz="1600" dirty="0" smtClean="0">
                <a:solidFill>
                  <a:schemeClr val="accent6">
                    <a:lumMod val="75000"/>
                  </a:schemeClr>
                </a:solidFill>
              </a:rPr>
              <a:t>Spencer Wells - Pandora’s Seed; the unforeseen cost of civilisation (2010)</a:t>
            </a:r>
            <a:r>
              <a:rPr lang="en-GB" sz="1600" dirty="0" smtClean="0"/>
              <a:t> </a:t>
            </a:r>
            <a:r>
              <a:rPr lang="en-GB" sz="1600" dirty="0" smtClean="0">
                <a:solidFill>
                  <a:srgbClr val="7030A0"/>
                </a:solidFill>
              </a:rPr>
              <a:t>Jared Diamond - Guns, Germs and Steel; a short history of everybody for the last 13,000 years (1998) </a:t>
            </a:r>
            <a:r>
              <a:rPr lang="en-GB" sz="1600" dirty="0" smtClean="0">
                <a:solidFill>
                  <a:srgbClr val="00B0F0"/>
                </a:solidFill>
              </a:rPr>
              <a:t>Nicholas Wade - Before the Dawn; recovering the lost history of our ancestors (2006) </a:t>
            </a:r>
            <a:r>
              <a:rPr lang="en-GB" sz="1600" dirty="0" smtClean="0">
                <a:solidFill>
                  <a:srgbClr val="FF0000"/>
                </a:solidFill>
              </a:rPr>
              <a:t>Diane </a:t>
            </a:r>
            <a:r>
              <a:rPr lang="en-GB" sz="1600" dirty="0" err="1" smtClean="0">
                <a:solidFill>
                  <a:srgbClr val="FF0000"/>
                </a:solidFill>
              </a:rPr>
              <a:t>Ravitch</a:t>
            </a:r>
            <a:r>
              <a:rPr lang="en-GB" sz="1600" dirty="0" smtClean="0">
                <a:solidFill>
                  <a:srgbClr val="FF0000"/>
                </a:solidFill>
              </a:rPr>
              <a:t>  - The Death and Life </a:t>
            </a:r>
          </a:p>
          <a:p>
            <a:r>
              <a:rPr lang="en-GB" sz="1600" dirty="0" smtClean="0">
                <a:solidFill>
                  <a:srgbClr val="FF0000"/>
                </a:solidFill>
              </a:rPr>
              <a:t>of the Great American School System; how testing and choice are undermining education (2010) </a:t>
            </a:r>
          </a:p>
          <a:p>
            <a:r>
              <a:rPr lang="en-GB" sz="1600" dirty="0" smtClean="0">
                <a:solidFill>
                  <a:srgbClr val="FFC000"/>
                </a:solidFill>
              </a:rPr>
              <a:t>Jonathan Sacks - Recreating Society; the home we build together (2007)</a:t>
            </a:r>
            <a:r>
              <a:rPr lang="en-GB" sz="1600" dirty="0" smtClean="0"/>
              <a:t> </a:t>
            </a:r>
            <a:r>
              <a:rPr lang="en-GB" sz="1600" dirty="0" smtClean="0">
                <a:solidFill>
                  <a:srgbClr val="00B050"/>
                </a:solidFill>
              </a:rPr>
              <a:t>Raymond </a:t>
            </a:r>
            <a:r>
              <a:rPr lang="en-GB" sz="1600" dirty="0" err="1" smtClean="0">
                <a:solidFill>
                  <a:srgbClr val="00B050"/>
                </a:solidFill>
              </a:rPr>
              <a:t>Tallis</a:t>
            </a:r>
            <a:r>
              <a:rPr lang="en-GB" sz="1600" dirty="0" smtClean="0">
                <a:solidFill>
                  <a:srgbClr val="00B050"/>
                </a:solidFill>
              </a:rPr>
              <a:t> - Aping Mankind; </a:t>
            </a:r>
            <a:r>
              <a:rPr lang="en-GB" sz="1600" dirty="0" err="1" smtClean="0">
                <a:solidFill>
                  <a:srgbClr val="00B050"/>
                </a:solidFill>
              </a:rPr>
              <a:t>neuromania</a:t>
            </a:r>
            <a:r>
              <a:rPr lang="en-GB" sz="1600" dirty="0" smtClean="0">
                <a:solidFill>
                  <a:srgbClr val="00B050"/>
                </a:solidFill>
              </a:rPr>
              <a:t>, </a:t>
            </a:r>
            <a:r>
              <a:rPr lang="en-GB" sz="1600" dirty="0" err="1" smtClean="0">
                <a:solidFill>
                  <a:srgbClr val="00B050"/>
                </a:solidFill>
              </a:rPr>
              <a:t>Darwinitis</a:t>
            </a:r>
            <a:r>
              <a:rPr lang="en-GB" sz="1600" dirty="0" smtClean="0">
                <a:solidFill>
                  <a:srgbClr val="00B050"/>
                </a:solidFill>
              </a:rPr>
              <a:t> and the misrepresentation of humanity (2011)...</a:t>
            </a:r>
          </a:p>
          <a:p>
            <a:endParaRPr lang="en-GB" i="1" dirty="0" smtClean="0"/>
          </a:p>
          <a:p>
            <a:endParaRPr lang="en-GB" i="1" dirty="0" smtClean="0"/>
          </a:p>
          <a:p>
            <a:pPr>
              <a:buFont typeface="Arial" pitchFamily="34" charset="0"/>
              <a:buChar char="•"/>
            </a:pPr>
            <a:endParaRPr lang="en-GB" dirty="0"/>
          </a:p>
        </p:txBody>
      </p:sp>
      <p:sp>
        <p:nvSpPr>
          <p:cNvPr id="6" name="TextBox 5"/>
          <p:cNvSpPr txBox="1"/>
          <p:nvPr/>
        </p:nvSpPr>
        <p:spPr>
          <a:xfrm>
            <a:off x="179512" y="188640"/>
            <a:ext cx="6912768" cy="461665"/>
          </a:xfrm>
          <a:prstGeom prst="rect">
            <a:avLst/>
          </a:prstGeom>
          <a:noFill/>
        </p:spPr>
        <p:txBody>
          <a:bodyPr wrap="square" rtlCol="0">
            <a:spAutoFit/>
          </a:bodyPr>
          <a:lstStyle/>
          <a:p>
            <a:r>
              <a:rPr lang="en-GB" sz="2400" b="1" dirty="0" smtClean="0"/>
              <a:t>A tiny selection of readings....</a:t>
            </a:r>
            <a:endParaRPr lang="en-GB" sz="2400" b="1" dirty="0"/>
          </a:p>
        </p:txBody>
      </p:sp>
      <p:sp>
        <p:nvSpPr>
          <p:cNvPr id="13" name="Freeform 12"/>
          <p:cNvSpPr/>
          <p:nvPr/>
        </p:nvSpPr>
        <p:spPr>
          <a:xfrm>
            <a:off x="121338" y="4695826"/>
            <a:ext cx="8576056" cy="795158"/>
          </a:xfrm>
          <a:custGeom>
            <a:avLst/>
            <a:gdLst>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660087 w 8576056"/>
              <a:gd name="connsiteY35" fmla="*/ 490984 h 800367"/>
              <a:gd name="connsiteX36" fmla="*/ 3040962 w 8576056"/>
              <a:gd name="connsiteY36" fmla="*/ 4909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31212 w 8576056"/>
              <a:gd name="connsiteY43" fmla="*/ 614809 h 800367"/>
              <a:gd name="connsiteX44" fmla="*/ 1212162 w 8576056"/>
              <a:gd name="connsiteY44" fmla="*/ 671959 h 800367"/>
              <a:gd name="connsiteX45" fmla="*/ 1202637 w 8576056"/>
              <a:gd name="connsiteY45" fmla="*/ 700534 h 800367"/>
              <a:gd name="connsiteX46" fmla="*/ 1193112 w 8576056"/>
              <a:gd name="connsiteY46" fmla="*/ 729109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660087 w 8576056"/>
              <a:gd name="connsiteY35" fmla="*/ 4909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31212 w 8576056"/>
              <a:gd name="connsiteY43" fmla="*/ 614809 h 800367"/>
              <a:gd name="connsiteX44" fmla="*/ 1212162 w 8576056"/>
              <a:gd name="connsiteY44" fmla="*/ 671959 h 800367"/>
              <a:gd name="connsiteX45" fmla="*/ 1202637 w 8576056"/>
              <a:gd name="connsiteY45" fmla="*/ 700534 h 800367"/>
              <a:gd name="connsiteX46" fmla="*/ 1193112 w 8576056"/>
              <a:gd name="connsiteY46" fmla="*/ 729109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31212 w 8576056"/>
              <a:gd name="connsiteY43" fmla="*/ 614809 h 800367"/>
              <a:gd name="connsiteX44" fmla="*/ 1212162 w 8576056"/>
              <a:gd name="connsiteY44" fmla="*/ 671959 h 800367"/>
              <a:gd name="connsiteX45" fmla="*/ 1202637 w 8576056"/>
              <a:gd name="connsiteY45" fmla="*/ 700534 h 800367"/>
              <a:gd name="connsiteX46" fmla="*/ 1193112 w 8576056"/>
              <a:gd name="connsiteY46" fmla="*/ 729109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31212 w 8576056"/>
              <a:gd name="connsiteY43" fmla="*/ 614809 h 800367"/>
              <a:gd name="connsiteX44" fmla="*/ 1212162 w 8576056"/>
              <a:gd name="connsiteY44" fmla="*/ 671959 h 800367"/>
              <a:gd name="connsiteX45" fmla="*/ 1202637 w 8576056"/>
              <a:gd name="connsiteY45" fmla="*/ 700534 h 800367"/>
              <a:gd name="connsiteX46" fmla="*/ 1210302 w 8576056"/>
              <a:gd name="connsiteY46" fmla="*/ 754608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31212 w 8576056"/>
              <a:gd name="connsiteY43" fmla="*/ 614809 h 800367"/>
              <a:gd name="connsiteX44" fmla="*/ 1282310 w 8576056"/>
              <a:gd name="connsiteY44" fmla="*/ 682600 h 800367"/>
              <a:gd name="connsiteX45" fmla="*/ 1202637 w 8576056"/>
              <a:gd name="connsiteY45" fmla="*/ 700534 h 800367"/>
              <a:gd name="connsiteX46" fmla="*/ 1210302 w 8576056"/>
              <a:gd name="connsiteY46" fmla="*/ 754608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02637 w 8576056"/>
              <a:gd name="connsiteY45" fmla="*/ 700534 h 800367"/>
              <a:gd name="connsiteX46" fmla="*/ 1210302 w 8576056"/>
              <a:gd name="connsiteY46" fmla="*/ 754608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26437 w 8576056"/>
              <a:gd name="connsiteY47" fmla="*/ 748159 h 800367"/>
              <a:gd name="connsiteX48" fmla="*/ 1097862 w 8576056"/>
              <a:gd name="connsiteY48" fmla="*/ 757684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31944"/>
              <a:gd name="connsiteX1" fmla="*/ 6936687 w 8576056"/>
              <a:gd name="connsiteY1" fmla="*/ 157609 h 831944"/>
              <a:gd name="connsiteX2" fmla="*/ 6946212 w 8576056"/>
              <a:gd name="connsiteY2" fmla="*/ 71884 h 831944"/>
              <a:gd name="connsiteX3" fmla="*/ 7003362 w 8576056"/>
              <a:gd name="connsiteY3" fmla="*/ 43309 h 831944"/>
              <a:gd name="connsiteX4" fmla="*/ 7260537 w 8576056"/>
              <a:gd name="connsiteY4" fmla="*/ 33784 h 831944"/>
              <a:gd name="connsiteX5" fmla="*/ 7289112 w 8576056"/>
              <a:gd name="connsiteY5" fmla="*/ 24259 h 831944"/>
              <a:gd name="connsiteX6" fmla="*/ 7641537 w 8576056"/>
              <a:gd name="connsiteY6" fmla="*/ 5209 h 831944"/>
              <a:gd name="connsiteX7" fmla="*/ 7832037 w 8576056"/>
              <a:gd name="connsiteY7" fmla="*/ 14734 h 831944"/>
              <a:gd name="connsiteX8" fmla="*/ 7860612 w 8576056"/>
              <a:gd name="connsiteY8" fmla="*/ 5209 h 831944"/>
              <a:gd name="connsiteX9" fmla="*/ 8193987 w 8576056"/>
              <a:gd name="connsiteY9" fmla="*/ 24259 h 831944"/>
              <a:gd name="connsiteX10" fmla="*/ 8289237 w 8576056"/>
              <a:gd name="connsiteY10" fmla="*/ 52834 h 831944"/>
              <a:gd name="connsiteX11" fmla="*/ 8413062 w 8576056"/>
              <a:gd name="connsiteY11" fmla="*/ 62359 h 831944"/>
              <a:gd name="connsiteX12" fmla="*/ 8517837 w 8576056"/>
              <a:gd name="connsiteY12" fmla="*/ 81409 h 831944"/>
              <a:gd name="connsiteX13" fmla="*/ 8555937 w 8576056"/>
              <a:gd name="connsiteY13" fmla="*/ 90934 h 831944"/>
              <a:gd name="connsiteX14" fmla="*/ 8574987 w 8576056"/>
              <a:gd name="connsiteY14" fmla="*/ 243334 h 831944"/>
              <a:gd name="connsiteX15" fmla="*/ 8555937 w 8576056"/>
              <a:gd name="connsiteY15" fmla="*/ 357634 h 831944"/>
              <a:gd name="connsiteX16" fmla="*/ 8546412 w 8576056"/>
              <a:gd name="connsiteY16" fmla="*/ 424309 h 831944"/>
              <a:gd name="connsiteX17" fmla="*/ 8460687 w 8576056"/>
              <a:gd name="connsiteY17" fmla="*/ 471934 h 831944"/>
              <a:gd name="connsiteX18" fmla="*/ 8413062 w 8576056"/>
              <a:gd name="connsiteY18" fmla="*/ 481459 h 831944"/>
              <a:gd name="connsiteX19" fmla="*/ 8336862 w 8576056"/>
              <a:gd name="connsiteY19" fmla="*/ 500509 h 831944"/>
              <a:gd name="connsiteX20" fmla="*/ 8260662 w 8576056"/>
              <a:gd name="connsiteY20" fmla="*/ 510034 h 831944"/>
              <a:gd name="connsiteX21" fmla="*/ 8203512 w 8576056"/>
              <a:gd name="connsiteY21" fmla="*/ 519559 h 831944"/>
              <a:gd name="connsiteX22" fmla="*/ 7832037 w 8576056"/>
              <a:gd name="connsiteY22" fmla="*/ 500509 h 831944"/>
              <a:gd name="connsiteX23" fmla="*/ 7470087 w 8576056"/>
              <a:gd name="connsiteY23" fmla="*/ 529084 h 831944"/>
              <a:gd name="connsiteX24" fmla="*/ 7012887 w 8576056"/>
              <a:gd name="connsiteY24" fmla="*/ 510034 h 831944"/>
              <a:gd name="connsiteX25" fmla="*/ 6603312 w 8576056"/>
              <a:gd name="connsiteY25" fmla="*/ 529084 h 831944"/>
              <a:gd name="connsiteX26" fmla="*/ 6374712 w 8576056"/>
              <a:gd name="connsiteY26" fmla="*/ 519559 h 831944"/>
              <a:gd name="connsiteX27" fmla="*/ 6336612 w 8576056"/>
              <a:gd name="connsiteY27" fmla="*/ 510034 h 831944"/>
              <a:gd name="connsiteX28" fmla="*/ 5907987 w 8576056"/>
              <a:gd name="connsiteY28" fmla="*/ 500509 h 831944"/>
              <a:gd name="connsiteX29" fmla="*/ 5746062 w 8576056"/>
              <a:gd name="connsiteY29" fmla="*/ 500509 h 831944"/>
              <a:gd name="connsiteX30" fmla="*/ 5612712 w 8576056"/>
              <a:gd name="connsiteY30" fmla="*/ 519559 h 831944"/>
              <a:gd name="connsiteX31" fmla="*/ 5155512 w 8576056"/>
              <a:gd name="connsiteY31" fmla="*/ 538609 h 831944"/>
              <a:gd name="connsiteX32" fmla="*/ 4879287 w 8576056"/>
              <a:gd name="connsiteY32" fmla="*/ 529084 h 831944"/>
              <a:gd name="connsiteX33" fmla="*/ 4650687 w 8576056"/>
              <a:gd name="connsiteY33" fmla="*/ 519559 h 831944"/>
              <a:gd name="connsiteX34" fmla="*/ 4450662 w 8576056"/>
              <a:gd name="connsiteY34" fmla="*/ 510034 h 831944"/>
              <a:gd name="connsiteX35" fmla="*/ 3730582 w 8576056"/>
              <a:gd name="connsiteY35" fmla="*/ 538584 h 831944"/>
              <a:gd name="connsiteX36" fmla="*/ 3010502 w 8576056"/>
              <a:gd name="connsiteY36" fmla="*/ 538584 h 831944"/>
              <a:gd name="connsiteX37" fmla="*/ 2926662 w 8576056"/>
              <a:gd name="connsiteY37" fmla="*/ 510034 h 831944"/>
              <a:gd name="connsiteX38" fmla="*/ 2631387 w 8576056"/>
              <a:gd name="connsiteY38" fmla="*/ 500509 h 831944"/>
              <a:gd name="connsiteX39" fmla="*/ 2031312 w 8576056"/>
              <a:gd name="connsiteY39" fmla="*/ 519559 h 831944"/>
              <a:gd name="connsiteX40" fmla="*/ 1402662 w 8576056"/>
              <a:gd name="connsiteY40" fmla="*/ 500509 h 831944"/>
              <a:gd name="connsiteX41" fmla="*/ 1288362 w 8576056"/>
              <a:gd name="connsiteY41" fmla="*/ 510034 h 831944"/>
              <a:gd name="connsiteX42" fmla="*/ 1259787 w 8576056"/>
              <a:gd name="connsiteY42" fmla="*/ 519559 h 831944"/>
              <a:gd name="connsiteX43" fmla="*/ 1282310 w 8576056"/>
              <a:gd name="connsiteY43" fmla="*/ 610592 h 831944"/>
              <a:gd name="connsiteX44" fmla="*/ 1282310 w 8576056"/>
              <a:gd name="connsiteY44" fmla="*/ 682600 h 831944"/>
              <a:gd name="connsiteX45" fmla="*/ 1210302 w 8576056"/>
              <a:gd name="connsiteY45" fmla="*/ 754608 h 831944"/>
              <a:gd name="connsiteX46" fmla="*/ 1210302 w 8576056"/>
              <a:gd name="connsiteY46" fmla="*/ 754608 h 831944"/>
              <a:gd name="connsiteX47" fmla="*/ 1126437 w 8576056"/>
              <a:gd name="connsiteY47" fmla="*/ 748159 h 831944"/>
              <a:gd name="connsiteX48" fmla="*/ 1066286 w 8576056"/>
              <a:gd name="connsiteY48" fmla="*/ 826616 h 831944"/>
              <a:gd name="connsiteX49" fmla="*/ 945462 w 8576056"/>
              <a:gd name="connsiteY49" fmla="*/ 767209 h 831944"/>
              <a:gd name="connsiteX50" fmla="*/ 526362 w 8576056"/>
              <a:gd name="connsiteY50" fmla="*/ 776734 h 831944"/>
              <a:gd name="connsiteX51" fmla="*/ 373962 w 8576056"/>
              <a:gd name="connsiteY51" fmla="*/ 776734 h 831944"/>
              <a:gd name="connsiteX52" fmla="*/ 40587 w 8576056"/>
              <a:gd name="connsiteY52" fmla="*/ 767209 h 831944"/>
              <a:gd name="connsiteX53" fmla="*/ 31062 w 8576056"/>
              <a:gd name="connsiteY53" fmla="*/ 738634 h 831944"/>
              <a:gd name="connsiteX54" fmla="*/ 31062 w 8576056"/>
              <a:gd name="connsiteY54" fmla="*/ 367159 h 831944"/>
              <a:gd name="connsiteX55" fmla="*/ 50112 w 8576056"/>
              <a:gd name="connsiteY55" fmla="*/ 300484 h 831944"/>
              <a:gd name="connsiteX56" fmla="*/ 116787 w 8576056"/>
              <a:gd name="connsiteY56" fmla="*/ 281434 h 831944"/>
              <a:gd name="connsiteX57" fmla="*/ 173937 w 8576056"/>
              <a:gd name="connsiteY57" fmla="*/ 262384 h 831944"/>
              <a:gd name="connsiteX58" fmla="*/ 1183587 w 8576056"/>
              <a:gd name="connsiteY58" fmla="*/ 281434 h 831944"/>
              <a:gd name="connsiteX59" fmla="*/ 1497912 w 8576056"/>
              <a:gd name="connsiteY59" fmla="*/ 300484 h 831944"/>
              <a:gd name="connsiteX60" fmla="*/ 1917012 w 8576056"/>
              <a:gd name="connsiteY60" fmla="*/ 290959 h 831944"/>
              <a:gd name="connsiteX61" fmla="*/ 2174187 w 8576056"/>
              <a:gd name="connsiteY61" fmla="*/ 281434 h 831944"/>
              <a:gd name="connsiteX62" fmla="*/ 2774262 w 8576056"/>
              <a:gd name="connsiteY62" fmla="*/ 271909 h 831944"/>
              <a:gd name="connsiteX63" fmla="*/ 3021912 w 8576056"/>
              <a:gd name="connsiteY63" fmla="*/ 281434 h 831944"/>
              <a:gd name="connsiteX64" fmla="*/ 3098112 w 8576056"/>
              <a:gd name="connsiteY64" fmla="*/ 290959 h 831944"/>
              <a:gd name="connsiteX65" fmla="*/ 3364812 w 8576056"/>
              <a:gd name="connsiteY65" fmla="*/ 271909 h 831944"/>
              <a:gd name="connsiteX66" fmla="*/ 3660087 w 8576056"/>
              <a:gd name="connsiteY66" fmla="*/ 252859 h 831944"/>
              <a:gd name="connsiteX67" fmla="*/ 4222062 w 8576056"/>
              <a:gd name="connsiteY67" fmla="*/ 262384 h 831944"/>
              <a:gd name="connsiteX68" fmla="*/ 4250637 w 8576056"/>
              <a:gd name="connsiteY68" fmla="*/ 252859 h 831944"/>
              <a:gd name="connsiteX69" fmla="*/ 4393512 w 8576056"/>
              <a:gd name="connsiteY69" fmla="*/ 243334 h 831944"/>
              <a:gd name="connsiteX70" fmla="*/ 4479237 w 8576056"/>
              <a:gd name="connsiteY70" fmla="*/ 252859 h 831944"/>
              <a:gd name="connsiteX71" fmla="*/ 5003112 w 8576056"/>
              <a:gd name="connsiteY71" fmla="*/ 271909 h 831944"/>
              <a:gd name="connsiteX72" fmla="*/ 5250762 w 8576056"/>
              <a:gd name="connsiteY72" fmla="*/ 262384 h 831944"/>
              <a:gd name="connsiteX73" fmla="*/ 5384112 w 8576056"/>
              <a:gd name="connsiteY73" fmla="*/ 252859 h 831944"/>
              <a:gd name="connsiteX74" fmla="*/ 5574612 w 8576056"/>
              <a:gd name="connsiteY74" fmla="*/ 262384 h 831944"/>
              <a:gd name="connsiteX75" fmla="*/ 5660337 w 8576056"/>
              <a:gd name="connsiteY75" fmla="*/ 271909 h 831944"/>
              <a:gd name="connsiteX76" fmla="*/ 5707962 w 8576056"/>
              <a:gd name="connsiteY76" fmla="*/ 281434 h 831944"/>
              <a:gd name="connsiteX77" fmla="*/ 6022287 w 8576056"/>
              <a:gd name="connsiteY77" fmla="*/ 271909 h 831944"/>
              <a:gd name="connsiteX78" fmla="*/ 6327087 w 8576056"/>
              <a:gd name="connsiteY78" fmla="*/ 252859 h 831944"/>
              <a:gd name="connsiteX79" fmla="*/ 6422337 w 8576056"/>
              <a:gd name="connsiteY79" fmla="*/ 243334 h 831944"/>
              <a:gd name="connsiteX80" fmla="*/ 6898587 w 8576056"/>
              <a:gd name="connsiteY80" fmla="*/ 252859 h 831944"/>
              <a:gd name="connsiteX81" fmla="*/ 6927162 w 8576056"/>
              <a:gd name="connsiteY81" fmla="*/ 243334 h 831944"/>
              <a:gd name="connsiteX82" fmla="*/ 6984312 w 8576056"/>
              <a:gd name="connsiteY82" fmla="*/ 233809 h 831944"/>
              <a:gd name="connsiteX83" fmla="*/ 6955737 w 8576056"/>
              <a:gd name="connsiteY83" fmla="*/ 224284 h 831944"/>
              <a:gd name="connsiteX84" fmla="*/ 6936687 w 8576056"/>
              <a:gd name="connsiteY84" fmla="*/ 167134 h 831944"/>
              <a:gd name="connsiteX85" fmla="*/ 6927162 w 8576056"/>
              <a:gd name="connsiteY85" fmla="*/ 148084 h 831944"/>
              <a:gd name="connsiteX0" fmla="*/ 6936687 w 8576056"/>
              <a:gd name="connsiteY0" fmla="*/ 224284 h 831944"/>
              <a:gd name="connsiteX1" fmla="*/ 6936687 w 8576056"/>
              <a:gd name="connsiteY1" fmla="*/ 157609 h 831944"/>
              <a:gd name="connsiteX2" fmla="*/ 6946212 w 8576056"/>
              <a:gd name="connsiteY2" fmla="*/ 71884 h 831944"/>
              <a:gd name="connsiteX3" fmla="*/ 7003362 w 8576056"/>
              <a:gd name="connsiteY3" fmla="*/ 43309 h 831944"/>
              <a:gd name="connsiteX4" fmla="*/ 7260537 w 8576056"/>
              <a:gd name="connsiteY4" fmla="*/ 33784 h 831944"/>
              <a:gd name="connsiteX5" fmla="*/ 7289112 w 8576056"/>
              <a:gd name="connsiteY5" fmla="*/ 24259 h 831944"/>
              <a:gd name="connsiteX6" fmla="*/ 7641537 w 8576056"/>
              <a:gd name="connsiteY6" fmla="*/ 5209 h 831944"/>
              <a:gd name="connsiteX7" fmla="*/ 7832037 w 8576056"/>
              <a:gd name="connsiteY7" fmla="*/ 14734 h 831944"/>
              <a:gd name="connsiteX8" fmla="*/ 7860612 w 8576056"/>
              <a:gd name="connsiteY8" fmla="*/ 5209 h 831944"/>
              <a:gd name="connsiteX9" fmla="*/ 8193987 w 8576056"/>
              <a:gd name="connsiteY9" fmla="*/ 24259 h 831944"/>
              <a:gd name="connsiteX10" fmla="*/ 8289237 w 8576056"/>
              <a:gd name="connsiteY10" fmla="*/ 52834 h 831944"/>
              <a:gd name="connsiteX11" fmla="*/ 8413062 w 8576056"/>
              <a:gd name="connsiteY11" fmla="*/ 62359 h 831944"/>
              <a:gd name="connsiteX12" fmla="*/ 8517837 w 8576056"/>
              <a:gd name="connsiteY12" fmla="*/ 81409 h 831944"/>
              <a:gd name="connsiteX13" fmla="*/ 8555937 w 8576056"/>
              <a:gd name="connsiteY13" fmla="*/ 90934 h 831944"/>
              <a:gd name="connsiteX14" fmla="*/ 8574987 w 8576056"/>
              <a:gd name="connsiteY14" fmla="*/ 243334 h 831944"/>
              <a:gd name="connsiteX15" fmla="*/ 8555937 w 8576056"/>
              <a:gd name="connsiteY15" fmla="*/ 357634 h 831944"/>
              <a:gd name="connsiteX16" fmla="*/ 8546412 w 8576056"/>
              <a:gd name="connsiteY16" fmla="*/ 424309 h 831944"/>
              <a:gd name="connsiteX17" fmla="*/ 8460687 w 8576056"/>
              <a:gd name="connsiteY17" fmla="*/ 471934 h 831944"/>
              <a:gd name="connsiteX18" fmla="*/ 8413062 w 8576056"/>
              <a:gd name="connsiteY18" fmla="*/ 481459 h 831944"/>
              <a:gd name="connsiteX19" fmla="*/ 8336862 w 8576056"/>
              <a:gd name="connsiteY19" fmla="*/ 500509 h 831944"/>
              <a:gd name="connsiteX20" fmla="*/ 8260662 w 8576056"/>
              <a:gd name="connsiteY20" fmla="*/ 510034 h 831944"/>
              <a:gd name="connsiteX21" fmla="*/ 8203512 w 8576056"/>
              <a:gd name="connsiteY21" fmla="*/ 519559 h 831944"/>
              <a:gd name="connsiteX22" fmla="*/ 7832037 w 8576056"/>
              <a:gd name="connsiteY22" fmla="*/ 500509 h 831944"/>
              <a:gd name="connsiteX23" fmla="*/ 7470087 w 8576056"/>
              <a:gd name="connsiteY23" fmla="*/ 529084 h 831944"/>
              <a:gd name="connsiteX24" fmla="*/ 7012887 w 8576056"/>
              <a:gd name="connsiteY24" fmla="*/ 510034 h 831944"/>
              <a:gd name="connsiteX25" fmla="*/ 6603312 w 8576056"/>
              <a:gd name="connsiteY25" fmla="*/ 529084 h 831944"/>
              <a:gd name="connsiteX26" fmla="*/ 6374712 w 8576056"/>
              <a:gd name="connsiteY26" fmla="*/ 519559 h 831944"/>
              <a:gd name="connsiteX27" fmla="*/ 6336612 w 8576056"/>
              <a:gd name="connsiteY27" fmla="*/ 510034 h 831944"/>
              <a:gd name="connsiteX28" fmla="*/ 5907987 w 8576056"/>
              <a:gd name="connsiteY28" fmla="*/ 500509 h 831944"/>
              <a:gd name="connsiteX29" fmla="*/ 5746062 w 8576056"/>
              <a:gd name="connsiteY29" fmla="*/ 500509 h 831944"/>
              <a:gd name="connsiteX30" fmla="*/ 5612712 w 8576056"/>
              <a:gd name="connsiteY30" fmla="*/ 519559 h 831944"/>
              <a:gd name="connsiteX31" fmla="*/ 5155512 w 8576056"/>
              <a:gd name="connsiteY31" fmla="*/ 538609 h 831944"/>
              <a:gd name="connsiteX32" fmla="*/ 4879287 w 8576056"/>
              <a:gd name="connsiteY32" fmla="*/ 529084 h 831944"/>
              <a:gd name="connsiteX33" fmla="*/ 4650687 w 8576056"/>
              <a:gd name="connsiteY33" fmla="*/ 519559 h 831944"/>
              <a:gd name="connsiteX34" fmla="*/ 4450662 w 8576056"/>
              <a:gd name="connsiteY34" fmla="*/ 510034 h 831944"/>
              <a:gd name="connsiteX35" fmla="*/ 3730582 w 8576056"/>
              <a:gd name="connsiteY35" fmla="*/ 538584 h 831944"/>
              <a:gd name="connsiteX36" fmla="*/ 3010502 w 8576056"/>
              <a:gd name="connsiteY36" fmla="*/ 538584 h 831944"/>
              <a:gd name="connsiteX37" fmla="*/ 2926662 w 8576056"/>
              <a:gd name="connsiteY37" fmla="*/ 510034 h 831944"/>
              <a:gd name="connsiteX38" fmla="*/ 2631387 w 8576056"/>
              <a:gd name="connsiteY38" fmla="*/ 500509 h 831944"/>
              <a:gd name="connsiteX39" fmla="*/ 2031312 w 8576056"/>
              <a:gd name="connsiteY39" fmla="*/ 519559 h 831944"/>
              <a:gd name="connsiteX40" fmla="*/ 1402662 w 8576056"/>
              <a:gd name="connsiteY40" fmla="*/ 500509 h 831944"/>
              <a:gd name="connsiteX41" fmla="*/ 1288362 w 8576056"/>
              <a:gd name="connsiteY41" fmla="*/ 510034 h 831944"/>
              <a:gd name="connsiteX42" fmla="*/ 1259787 w 8576056"/>
              <a:gd name="connsiteY42" fmla="*/ 519559 h 831944"/>
              <a:gd name="connsiteX43" fmla="*/ 1282310 w 8576056"/>
              <a:gd name="connsiteY43" fmla="*/ 610592 h 831944"/>
              <a:gd name="connsiteX44" fmla="*/ 1282310 w 8576056"/>
              <a:gd name="connsiteY44" fmla="*/ 682600 h 831944"/>
              <a:gd name="connsiteX45" fmla="*/ 1210302 w 8576056"/>
              <a:gd name="connsiteY45" fmla="*/ 754608 h 831944"/>
              <a:gd name="connsiteX46" fmla="*/ 1210302 w 8576056"/>
              <a:gd name="connsiteY46" fmla="*/ 754608 h 831944"/>
              <a:gd name="connsiteX47" fmla="*/ 1138294 w 8576056"/>
              <a:gd name="connsiteY47" fmla="*/ 754607 h 831944"/>
              <a:gd name="connsiteX48" fmla="*/ 1066286 w 8576056"/>
              <a:gd name="connsiteY48" fmla="*/ 826616 h 831944"/>
              <a:gd name="connsiteX49" fmla="*/ 945462 w 8576056"/>
              <a:gd name="connsiteY49" fmla="*/ 767209 h 831944"/>
              <a:gd name="connsiteX50" fmla="*/ 526362 w 8576056"/>
              <a:gd name="connsiteY50" fmla="*/ 776734 h 831944"/>
              <a:gd name="connsiteX51" fmla="*/ 373962 w 8576056"/>
              <a:gd name="connsiteY51" fmla="*/ 776734 h 831944"/>
              <a:gd name="connsiteX52" fmla="*/ 40587 w 8576056"/>
              <a:gd name="connsiteY52" fmla="*/ 767209 h 831944"/>
              <a:gd name="connsiteX53" fmla="*/ 31062 w 8576056"/>
              <a:gd name="connsiteY53" fmla="*/ 738634 h 831944"/>
              <a:gd name="connsiteX54" fmla="*/ 31062 w 8576056"/>
              <a:gd name="connsiteY54" fmla="*/ 367159 h 831944"/>
              <a:gd name="connsiteX55" fmla="*/ 50112 w 8576056"/>
              <a:gd name="connsiteY55" fmla="*/ 300484 h 831944"/>
              <a:gd name="connsiteX56" fmla="*/ 116787 w 8576056"/>
              <a:gd name="connsiteY56" fmla="*/ 281434 h 831944"/>
              <a:gd name="connsiteX57" fmla="*/ 173937 w 8576056"/>
              <a:gd name="connsiteY57" fmla="*/ 262384 h 831944"/>
              <a:gd name="connsiteX58" fmla="*/ 1183587 w 8576056"/>
              <a:gd name="connsiteY58" fmla="*/ 281434 h 831944"/>
              <a:gd name="connsiteX59" fmla="*/ 1497912 w 8576056"/>
              <a:gd name="connsiteY59" fmla="*/ 300484 h 831944"/>
              <a:gd name="connsiteX60" fmla="*/ 1917012 w 8576056"/>
              <a:gd name="connsiteY60" fmla="*/ 290959 h 831944"/>
              <a:gd name="connsiteX61" fmla="*/ 2174187 w 8576056"/>
              <a:gd name="connsiteY61" fmla="*/ 281434 h 831944"/>
              <a:gd name="connsiteX62" fmla="*/ 2774262 w 8576056"/>
              <a:gd name="connsiteY62" fmla="*/ 271909 h 831944"/>
              <a:gd name="connsiteX63" fmla="*/ 3021912 w 8576056"/>
              <a:gd name="connsiteY63" fmla="*/ 281434 h 831944"/>
              <a:gd name="connsiteX64" fmla="*/ 3098112 w 8576056"/>
              <a:gd name="connsiteY64" fmla="*/ 290959 h 831944"/>
              <a:gd name="connsiteX65" fmla="*/ 3364812 w 8576056"/>
              <a:gd name="connsiteY65" fmla="*/ 271909 h 831944"/>
              <a:gd name="connsiteX66" fmla="*/ 3660087 w 8576056"/>
              <a:gd name="connsiteY66" fmla="*/ 252859 h 831944"/>
              <a:gd name="connsiteX67" fmla="*/ 4222062 w 8576056"/>
              <a:gd name="connsiteY67" fmla="*/ 262384 h 831944"/>
              <a:gd name="connsiteX68" fmla="*/ 4250637 w 8576056"/>
              <a:gd name="connsiteY68" fmla="*/ 252859 h 831944"/>
              <a:gd name="connsiteX69" fmla="*/ 4393512 w 8576056"/>
              <a:gd name="connsiteY69" fmla="*/ 243334 h 831944"/>
              <a:gd name="connsiteX70" fmla="*/ 4479237 w 8576056"/>
              <a:gd name="connsiteY70" fmla="*/ 252859 h 831944"/>
              <a:gd name="connsiteX71" fmla="*/ 5003112 w 8576056"/>
              <a:gd name="connsiteY71" fmla="*/ 271909 h 831944"/>
              <a:gd name="connsiteX72" fmla="*/ 5250762 w 8576056"/>
              <a:gd name="connsiteY72" fmla="*/ 262384 h 831944"/>
              <a:gd name="connsiteX73" fmla="*/ 5384112 w 8576056"/>
              <a:gd name="connsiteY73" fmla="*/ 252859 h 831944"/>
              <a:gd name="connsiteX74" fmla="*/ 5574612 w 8576056"/>
              <a:gd name="connsiteY74" fmla="*/ 262384 h 831944"/>
              <a:gd name="connsiteX75" fmla="*/ 5660337 w 8576056"/>
              <a:gd name="connsiteY75" fmla="*/ 271909 h 831944"/>
              <a:gd name="connsiteX76" fmla="*/ 5707962 w 8576056"/>
              <a:gd name="connsiteY76" fmla="*/ 281434 h 831944"/>
              <a:gd name="connsiteX77" fmla="*/ 6022287 w 8576056"/>
              <a:gd name="connsiteY77" fmla="*/ 271909 h 831944"/>
              <a:gd name="connsiteX78" fmla="*/ 6327087 w 8576056"/>
              <a:gd name="connsiteY78" fmla="*/ 252859 h 831944"/>
              <a:gd name="connsiteX79" fmla="*/ 6422337 w 8576056"/>
              <a:gd name="connsiteY79" fmla="*/ 243334 h 831944"/>
              <a:gd name="connsiteX80" fmla="*/ 6898587 w 8576056"/>
              <a:gd name="connsiteY80" fmla="*/ 252859 h 831944"/>
              <a:gd name="connsiteX81" fmla="*/ 6927162 w 8576056"/>
              <a:gd name="connsiteY81" fmla="*/ 243334 h 831944"/>
              <a:gd name="connsiteX82" fmla="*/ 6984312 w 8576056"/>
              <a:gd name="connsiteY82" fmla="*/ 233809 h 831944"/>
              <a:gd name="connsiteX83" fmla="*/ 6955737 w 8576056"/>
              <a:gd name="connsiteY83" fmla="*/ 224284 h 831944"/>
              <a:gd name="connsiteX84" fmla="*/ 6936687 w 8576056"/>
              <a:gd name="connsiteY84" fmla="*/ 167134 h 831944"/>
              <a:gd name="connsiteX85" fmla="*/ 6927162 w 8576056"/>
              <a:gd name="connsiteY85" fmla="*/ 148084 h 831944"/>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7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631387 w 8576056"/>
              <a:gd name="connsiteY38" fmla="*/ 500509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26662 w 8576056"/>
              <a:gd name="connsiteY37" fmla="*/ 510034 h 800367"/>
              <a:gd name="connsiteX38" fmla="*/ 2578454 w 8576056"/>
              <a:gd name="connsiteY38" fmla="*/ 538584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31312 w 8576056"/>
              <a:gd name="connsiteY39" fmla="*/ 519559 h 800367"/>
              <a:gd name="connsiteX40" fmla="*/ 1402662 w 8576056"/>
              <a:gd name="connsiteY40" fmla="*/ 500509 h 800367"/>
              <a:gd name="connsiteX41" fmla="*/ 1288362 w 8576056"/>
              <a:gd name="connsiteY41" fmla="*/ 51003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31312 w 8576056"/>
              <a:gd name="connsiteY39" fmla="*/ 519559 h 800367"/>
              <a:gd name="connsiteX40" fmla="*/ 1402662 w 8576056"/>
              <a:gd name="connsiteY40" fmla="*/ 500509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31312 w 8576056"/>
              <a:gd name="connsiteY39" fmla="*/ 519559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31312 w 8576056"/>
              <a:gd name="connsiteY39" fmla="*/ 519559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74398 w 8576056"/>
              <a:gd name="connsiteY39" fmla="*/ 538584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098112 w 8576056"/>
              <a:gd name="connsiteY64" fmla="*/ 290959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74398 w 8576056"/>
              <a:gd name="connsiteY39" fmla="*/ 538584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370542 w 8576056"/>
              <a:gd name="connsiteY64" fmla="*/ 250552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74398 w 8576056"/>
              <a:gd name="connsiteY39" fmla="*/ 538584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370542 w 8576056"/>
              <a:gd name="connsiteY64" fmla="*/ 250552 h 800367"/>
              <a:gd name="connsiteX65" fmla="*/ 3364812 w 8576056"/>
              <a:gd name="connsiteY65" fmla="*/ 271909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155512 w 8576056"/>
              <a:gd name="connsiteY31" fmla="*/ 538609 h 800367"/>
              <a:gd name="connsiteX32" fmla="*/ 4879287 w 8576056"/>
              <a:gd name="connsiteY32" fmla="*/ 529084 h 800367"/>
              <a:gd name="connsiteX33" fmla="*/ 4650687 w 8576056"/>
              <a:gd name="connsiteY33" fmla="*/ 519559 h 800367"/>
              <a:gd name="connsiteX34" fmla="*/ 4450662 w 8576056"/>
              <a:gd name="connsiteY34" fmla="*/ 510034 h 800367"/>
              <a:gd name="connsiteX35" fmla="*/ 3730582 w 8576056"/>
              <a:gd name="connsiteY35" fmla="*/ 538584 h 800367"/>
              <a:gd name="connsiteX36" fmla="*/ 3010502 w 8576056"/>
              <a:gd name="connsiteY36" fmla="*/ 538584 h 800367"/>
              <a:gd name="connsiteX37" fmla="*/ 2938494 w 8576056"/>
              <a:gd name="connsiteY37" fmla="*/ 538584 h 800367"/>
              <a:gd name="connsiteX38" fmla="*/ 2578454 w 8576056"/>
              <a:gd name="connsiteY38" fmla="*/ 538584 h 800367"/>
              <a:gd name="connsiteX39" fmla="*/ 2074398 w 8576056"/>
              <a:gd name="connsiteY39" fmla="*/ 538584 h 800367"/>
              <a:gd name="connsiteX40" fmla="*/ 1570342 w 8576056"/>
              <a:gd name="connsiteY40" fmla="*/ 538584 h 800367"/>
              <a:gd name="connsiteX41" fmla="*/ 1354318 w 8576056"/>
              <a:gd name="connsiteY41" fmla="*/ 538584 h 800367"/>
              <a:gd name="connsiteX42" fmla="*/ 1259787 w 8576056"/>
              <a:gd name="connsiteY42" fmla="*/ 519559 h 800367"/>
              <a:gd name="connsiteX43" fmla="*/ 1282310 w 8576056"/>
              <a:gd name="connsiteY43" fmla="*/ 610592 h 800367"/>
              <a:gd name="connsiteX44" fmla="*/ 1282310 w 8576056"/>
              <a:gd name="connsiteY44" fmla="*/ 682600 h 800367"/>
              <a:gd name="connsiteX45" fmla="*/ 1210302 w 8576056"/>
              <a:gd name="connsiteY45" fmla="*/ 754608 h 800367"/>
              <a:gd name="connsiteX46" fmla="*/ 1210302 w 8576056"/>
              <a:gd name="connsiteY46" fmla="*/ 754608 h 800367"/>
              <a:gd name="connsiteX47" fmla="*/ 1138294 w 8576056"/>
              <a:gd name="connsiteY47" fmla="*/ 754608 h 800367"/>
              <a:gd name="connsiteX48" fmla="*/ 1066286 w 8576056"/>
              <a:gd name="connsiteY48" fmla="*/ 754607 h 800367"/>
              <a:gd name="connsiteX49" fmla="*/ 945462 w 8576056"/>
              <a:gd name="connsiteY49" fmla="*/ 767209 h 800367"/>
              <a:gd name="connsiteX50" fmla="*/ 526362 w 8576056"/>
              <a:gd name="connsiteY50" fmla="*/ 776734 h 800367"/>
              <a:gd name="connsiteX51" fmla="*/ 373962 w 8576056"/>
              <a:gd name="connsiteY51" fmla="*/ 776734 h 800367"/>
              <a:gd name="connsiteX52" fmla="*/ 40587 w 8576056"/>
              <a:gd name="connsiteY52" fmla="*/ 767209 h 800367"/>
              <a:gd name="connsiteX53" fmla="*/ 31062 w 8576056"/>
              <a:gd name="connsiteY53" fmla="*/ 738634 h 800367"/>
              <a:gd name="connsiteX54" fmla="*/ 31062 w 8576056"/>
              <a:gd name="connsiteY54" fmla="*/ 367159 h 800367"/>
              <a:gd name="connsiteX55" fmla="*/ 50112 w 8576056"/>
              <a:gd name="connsiteY55" fmla="*/ 300484 h 800367"/>
              <a:gd name="connsiteX56" fmla="*/ 116787 w 8576056"/>
              <a:gd name="connsiteY56" fmla="*/ 281434 h 800367"/>
              <a:gd name="connsiteX57" fmla="*/ 173937 w 8576056"/>
              <a:gd name="connsiteY57" fmla="*/ 262384 h 800367"/>
              <a:gd name="connsiteX58" fmla="*/ 1183587 w 8576056"/>
              <a:gd name="connsiteY58" fmla="*/ 281434 h 800367"/>
              <a:gd name="connsiteX59" fmla="*/ 1497912 w 8576056"/>
              <a:gd name="connsiteY59" fmla="*/ 300484 h 800367"/>
              <a:gd name="connsiteX60" fmla="*/ 1917012 w 8576056"/>
              <a:gd name="connsiteY60" fmla="*/ 290959 h 800367"/>
              <a:gd name="connsiteX61" fmla="*/ 2174187 w 8576056"/>
              <a:gd name="connsiteY61" fmla="*/ 281434 h 800367"/>
              <a:gd name="connsiteX62" fmla="*/ 2774262 w 8576056"/>
              <a:gd name="connsiteY62" fmla="*/ 271909 h 800367"/>
              <a:gd name="connsiteX63" fmla="*/ 3021912 w 8576056"/>
              <a:gd name="connsiteY63" fmla="*/ 281434 h 800367"/>
              <a:gd name="connsiteX64" fmla="*/ 3370542 w 8576056"/>
              <a:gd name="connsiteY64" fmla="*/ 250552 h 800367"/>
              <a:gd name="connsiteX65" fmla="*/ 3370542 w 8576056"/>
              <a:gd name="connsiteY65" fmla="*/ 250552 h 800367"/>
              <a:gd name="connsiteX66" fmla="*/ 3660087 w 8576056"/>
              <a:gd name="connsiteY66" fmla="*/ 252859 h 800367"/>
              <a:gd name="connsiteX67" fmla="*/ 4222062 w 8576056"/>
              <a:gd name="connsiteY67" fmla="*/ 262384 h 800367"/>
              <a:gd name="connsiteX68" fmla="*/ 4250637 w 8576056"/>
              <a:gd name="connsiteY68" fmla="*/ 252859 h 800367"/>
              <a:gd name="connsiteX69" fmla="*/ 4393512 w 8576056"/>
              <a:gd name="connsiteY69" fmla="*/ 243334 h 800367"/>
              <a:gd name="connsiteX70" fmla="*/ 4479237 w 8576056"/>
              <a:gd name="connsiteY70" fmla="*/ 252859 h 800367"/>
              <a:gd name="connsiteX71" fmla="*/ 5003112 w 8576056"/>
              <a:gd name="connsiteY71" fmla="*/ 271909 h 800367"/>
              <a:gd name="connsiteX72" fmla="*/ 5250762 w 8576056"/>
              <a:gd name="connsiteY72" fmla="*/ 262384 h 800367"/>
              <a:gd name="connsiteX73" fmla="*/ 5384112 w 8576056"/>
              <a:gd name="connsiteY73" fmla="*/ 252859 h 800367"/>
              <a:gd name="connsiteX74" fmla="*/ 5574612 w 8576056"/>
              <a:gd name="connsiteY74" fmla="*/ 262384 h 800367"/>
              <a:gd name="connsiteX75" fmla="*/ 5660337 w 8576056"/>
              <a:gd name="connsiteY75" fmla="*/ 271909 h 800367"/>
              <a:gd name="connsiteX76" fmla="*/ 5707962 w 8576056"/>
              <a:gd name="connsiteY76" fmla="*/ 281434 h 800367"/>
              <a:gd name="connsiteX77" fmla="*/ 6022287 w 8576056"/>
              <a:gd name="connsiteY77" fmla="*/ 271909 h 800367"/>
              <a:gd name="connsiteX78" fmla="*/ 6327087 w 8576056"/>
              <a:gd name="connsiteY78" fmla="*/ 252859 h 800367"/>
              <a:gd name="connsiteX79" fmla="*/ 6422337 w 8576056"/>
              <a:gd name="connsiteY79" fmla="*/ 243334 h 800367"/>
              <a:gd name="connsiteX80" fmla="*/ 6898587 w 8576056"/>
              <a:gd name="connsiteY80" fmla="*/ 252859 h 800367"/>
              <a:gd name="connsiteX81" fmla="*/ 6927162 w 8576056"/>
              <a:gd name="connsiteY81" fmla="*/ 243334 h 800367"/>
              <a:gd name="connsiteX82" fmla="*/ 6984312 w 8576056"/>
              <a:gd name="connsiteY82" fmla="*/ 233809 h 800367"/>
              <a:gd name="connsiteX83" fmla="*/ 6955737 w 8576056"/>
              <a:gd name="connsiteY83" fmla="*/ 224284 h 800367"/>
              <a:gd name="connsiteX84" fmla="*/ 6936687 w 8576056"/>
              <a:gd name="connsiteY84" fmla="*/ 167134 h 800367"/>
              <a:gd name="connsiteX85" fmla="*/ 6927162 w 8576056"/>
              <a:gd name="connsiteY85"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062 w 8576056"/>
              <a:gd name="connsiteY29" fmla="*/ 500509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5707962 w 8576056"/>
              <a:gd name="connsiteY77" fmla="*/ 281434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07987 w 8576056"/>
              <a:gd name="connsiteY28" fmla="*/ 500509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5707962 w 8576056"/>
              <a:gd name="connsiteY77" fmla="*/ 281434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5707962 w 8576056"/>
              <a:gd name="connsiteY77" fmla="*/ 281434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3062 w 8576056"/>
              <a:gd name="connsiteY11" fmla="*/ 62359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17837 w 8576056"/>
              <a:gd name="connsiteY12" fmla="*/ 81409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55118 w 8576056"/>
              <a:gd name="connsiteY12" fmla="*/ 34528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413062 w 8576056"/>
              <a:gd name="connsiteY18" fmla="*/ 481459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55118 w 8576056"/>
              <a:gd name="connsiteY12" fmla="*/ 34528 h 800367"/>
              <a:gd name="connsiteX13" fmla="*/ 8555937 w 8576056"/>
              <a:gd name="connsiteY13" fmla="*/ 90934 h 800367"/>
              <a:gd name="connsiteX14" fmla="*/ 8574987 w 8576056"/>
              <a:gd name="connsiteY14" fmla="*/ 243334 h 800367"/>
              <a:gd name="connsiteX15" fmla="*/ 8555937 w 8576056"/>
              <a:gd name="connsiteY15" fmla="*/ 357634 h 800367"/>
              <a:gd name="connsiteX16" fmla="*/ 8546412 w 8576056"/>
              <a:gd name="connsiteY16" fmla="*/ 424309 h 800367"/>
              <a:gd name="connsiteX17" fmla="*/ 8460687 w 8576056"/>
              <a:gd name="connsiteY17" fmla="*/ 471934 h 800367"/>
              <a:gd name="connsiteX18" fmla="*/ 8555118 w 8576056"/>
              <a:gd name="connsiteY18" fmla="*/ 466576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46212 w 8576056"/>
              <a:gd name="connsiteY2" fmla="*/ 71884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55118 w 8576056"/>
              <a:gd name="connsiteY12" fmla="*/ 34528 h 800367"/>
              <a:gd name="connsiteX13" fmla="*/ 8555937 w 8576056"/>
              <a:gd name="connsiteY13" fmla="*/ 90934 h 800367"/>
              <a:gd name="connsiteX14" fmla="*/ 8574987 w 8576056"/>
              <a:gd name="connsiteY14" fmla="*/ 243334 h 800367"/>
              <a:gd name="connsiteX15" fmla="*/ 8555118 w 8576056"/>
              <a:gd name="connsiteY15" fmla="*/ 466576 h 800367"/>
              <a:gd name="connsiteX16" fmla="*/ 8546412 w 8576056"/>
              <a:gd name="connsiteY16" fmla="*/ 424309 h 800367"/>
              <a:gd name="connsiteX17" fmla="*/ 8460687 w 8576056"/>
              <a:gd name="connsiteY17" fmla="*/ 471934 h 800367"/>
              <a:gd name="connsiteX18" fmla="*/ 8555118 w 8576056"/>
              <a:gd name="connsiteY18" fmla="*/ 466576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70942 w 8576056"/>
              <a:gd name="connsiteY2" fmla="*/ 34528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55118 w 8576056"/>
              <a:gd name="connsiteY12" fmla="*/ 34528 h 800367"/>
              <a:gd name="connsiteX13" fmla="*/ 8555937 w 8576056"/>
              <a:gd name="connsiteY13" fmla="*/ 90934 h 800367"/>
              <a:gd name="connsiteX14" fmla="*/ 8574987 w 8576056"/>
              <a:gd name="connsiteY14" fmla="*/ 243334 h 800367"/>
              <a:gd name="connsiteX15" fmla="*/ 8555118 w 8576056"/>
              <a:gd name="connsiteY15" fmla="*/ 466576 h 800367"/>
              <a:gd name="connsiteX16" fmla="*/ 8546412 w 8576056"/>
              <a:gd name="connsiteY16" fmla="*/ 424309 h 800367"/>
              <a:gd name="connsiteX17" fmla="*/ 8460687 w 8576056"/>
              <a:gd name="connsiteY17" fmla="*/ 471934 h 800367"/>
              <a:gd name="connsiteX18" fmla="*/ 8555118 w 8576056"/>
              <a:gd name="connsiteY18" fmla="*/ 466576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55737 w 8576056"/>
              <a:gd name="connsiteY84" fmla="*/ 224284 h 800367"/>
              <a:gd name="connsiteX85" fmla="*/ 6936687 w 8576056"/>
              <a:gd name="connsiteY85" fmla="*/ 167134 h 800367"/>
              <a:gd name="connsiteX86" fmla="*/ 6927162 w 8576056"/>
              <a:gd name="connsiteY86" fmla="*/ 148084 h 800367"/>
              <a:gd name="connsiteX0" fmla="*/ 6936687 w 8576056"/>
              <a:gd name="connsiteY0" fmla="*/ 224284 h 800367"/>
              <a:gd name="connsiteX1" fmla="*/ 6936687 w 8576056"/>
              <a:gd name="connsiteY1" fmla="*/ 157609 h 800367"/>
              <a:gd name="connsiteX2" fmla="*/ 6970942 w 8576056"/>
              <a:gd name="connsiteY2" fmla="*/ 34528 h 800367"/>
              <a:gd name="connsiteX3" fmla="*/ 7003362 w 8576056"/>
              <a:gd name="connsiteY3" fmla="*/ 43309 h 800367"/>
              <a:gd name="connsiteX4" fmla="*/ 7260537 w 8576056"/>
              <a:gd name="connsiteY4" fmla="*/ 33784 h 800367"/>
              <a:gd name="connsiteX5" fmla="*/ 7289112 w 8576056"/>
              <a:gd name="connsiteY5" fmla="*/ 24259 h 800367"/>
              <a:gd name="connsiteX6" fmla="*/ 7641537 w 8576056"/>
              <a:gd name="connsiteY6" fmla="*/ 5209 h 800367"/>
              <a:gd name="connsiteX7" fmla="*/ 7832037 w 8576056"/>
              <a:gd name="connsiteY7" fmla="*/ 14734 h 800367"/>
              <a:gd name="connsiteX8" fmla="*/ 7860612 w 8576056"/>
              <a:gd name="connsiteY8" fmla="*/ 5209 h 800367"/>
              <a:gd name="connsiteX9" fmla="*/ 8193987 w 8576056"/>
              <a:gd name="connsiteY9" fmla="*/ 24259 h 800367"/>
              <a:gd name="connsiteX10" fmla="*/ 8289237 w 8576056"/>
              <a:gd name="connsiteY10" fmla="*/ 52834 h 800367"/>
              <a:gd name="connsiteX11" fmla="*/ 8411102 w 8576056"/>
              <a:gd name="connsiteY11" fmla="*/ 34528 h 800367"/>
              <a:gd name="connsiteX12" fmla="*/ 8555118 w 8576056"/>
              <a:gd name="connsiteY12" fmla="*/ 34528 h 800367"/>
              <a:gd name="connsiteX13" fmla="*/ 8555937 w 8576056"/>
              <a:gd name="connsiteY13" fmla="*/ 90934 h 800367"/>
              <a:gd name="connsiteX14" fmla="*/ 8574987 w 8576056"/>
              <a:gd name="connsiteY14" fmla="*/ 243334 h 800367"/>
              <a:gd name="connsiteX15" fmla="*/ 8555118 w 8576056"/>
              <a:gd name="connsiteY15" fmla="*/ 466576 h 800367"/>
              <a:gd name="connsiteX16" fmla="*/ 8546412 w 8576056"/>
              <a:gd name="connsiteY16" fmla="*/ 424309 h 800367"/>
              <a:gd name="connsiteX17" fmla="*/ 8460687 w 8576056"/>
              <a:gd name="connsiteY17" fmla="*/ 471934 h 800367"/>
              <a:gd name="connsiteX18" fmla="*/ 8555118 w 8576056"/>
              <a:gd name="connsiteY18" fmla="*/ 466576 h 800367"/>
              <a:gd name="connsiteX19" fmla="*/ 8336862 w 8576056"/>
              <a:gd name="connsiteY19" fmla="*/ 500509 h 800367"/>
              <a:gd name="connsiteX20" fmla="*/ 8260662 w 8576056"/>
              <a:gd name="connsiteY20" fmla="*/ 510034 h 800367"/>
              <a:gd name="connsiteX21" fmla="*/ 8203512 w 8576056"/>
              <a:gd name="connsiteY21" fmla="*/ 519559 h 800367"/>
              <a:gd name="connsiteX22" fmla="*/ 7832037 w 8576056"/>
              <a:gd name="connsiteY22" fmla="*/ 500509 h 800367"/>
              <a:gd name="connsiteX23" fmla="*/ 7470087 w 8576056"/>
              <a:gd name="connsiteY23" fmla="*/ 529084 h 800367"/>
              <a:gd name="connsiteX24" fmla="*/ 7012887 w 8576056"/>
              <a:gd name="connsiteY24" fmla="*/ 510034 h 800367"/>
              <a:gd name="connsiteX25" fmla="*/ 6603312 w 8576056"/>
              <a:gd name="connsiteY25" fmla="*/ 529084 h 800367"/>
              <a:gd name="connsiteX26" fmla="*/ 6374712 w 8576056"/>
              <a:gd name="connsiteY26" fmla="*/ 519559 h 800367"/>
              <a:gd name="connsiteX27" fmla="*/ 6336612 w 8576056"/>
              <a:gd name="connsiteY27" fmla="*/ 510034 h 800367"/>
              <a:gd name="connsiteX28" fmla="*/ 5962830 w 8576056"/>
              <a:gd name="connsiteY28" fmla="*/ 538584 h 800367"/>
              <a:gd name="connsiteX29" fmla="*/ 5746806 w 8576056"/>
              <a:gd name="connsiteY29" fmla="*/ 538584 h 800367"/>
              <a:gd name="connsiteX30" fmla="*/ 5612712 w 8576056"/>
              <a:gd name="connsiteY30" fmla="*/ 519559 h 800367"/>
              <a:gd name="connsiteX31" fmla="*/ 5458774 w 8576056"/>
              <a:gd name="connsiteY31" fmla="*/ 538584 h 800367"/>
              <a:gd name="connsiteX32" fmla="*/ 5155512 w 8576056"/>
              <a:gd name="connsiteY32" fmla="*/ 538609 h 800367"/>
              <a:gd name="connsiteX33" fmla="*/ 4879287 w 8576056"/>
              <a:gd name="connsiteY33" fmla="*/ 529084 h 800367"/>
              <a:gd name="connsiteX34" fmla="*/ 4650687 w 8576056"/>
              <a:gd name="connsiteY34" fmla="*/ 519559 h 800367"/>
              <a:gd name="connsiteX35" fmla="*/ 4450662 w 8576056"/>
              <a:gd name="connsiteY35" fmla="*/ 510034 h 800367"/>
              <a:gd name="connsiteX36" fmla="*/ 3730582 w 8576056"/>
              <a:gd name="connsiteY36" fmla="*/ 538584 h 800367"/>
              <a:gd name="connsiteX37" fmla="*/ 3010502 w 8576056"/>
              <a:gd name="connsiteY37" fmla="*/ 538584 h 800367"/>
              <a:gd name="connsiteX38" fmla="*/ 2938494 w 8576056"/>
              <a:gd name="connsiteY38" fmla="*/ 538584 h 800367"/>
              <a:gd name="connsiteX39" fmla="*/ 2578454 w 8576056"/>
              <a:gd name="connsiteY39" fmla="*/ 538584 h 800367"/>
              <a:gd name="connsiteX40" fmla="*/ 2074398 w 8576056"/>
              <a:gd name="connsiteY40" fmla="*/ 538584 h 800367"/>
              <a:gd name="connsiteX41" fmla="*/ 1570342 w 8576056"/>
              <a:gd name="connsiteY41" fmla="*/ 538584 h 800367"/>
              <a:gd name="connsiteX42" fmla="*/ 1354318 w 8576056"/>
              <a:gd name="connsiteY42" fmla="*/ 538584 h 800367"/>
              <a:gd name="connsiteX43" fmla="*/ 1259787 w 8576056"/>
              <a:gd name="connsiteY43" fmla="*/ 519559 h 800367"/>
              <a:gd name="connsiteX44" fmla="*/ 1282310 w 8576056"/>
              <a:gd name="connsiteY44" fmla="*/ 610592 h 800367"/>
              <a:gd name="connsiteX45" fmla="*/ 1282310 w 8576056"/>
              <a:gd name="connsiteY45" fmla="*/ 682600 h 800367"/>
              <a:gd name="connsiteX46" fmla="*/ 1210302 w 8576056"/>
              <a:gd name="connsiteY46" fmla="*/ 754608 h 800367"/>
              <a:gd name="connsiteX47" fmla="*/ 1210302 w 8576056"/>
              <a:gd name="connsiteY47" fmla="*/ 754608 h 800367"/>
              <a:gd name="connsiteX48" fmla="*/ 1138294 w 8576056"/>
              <a:gd name="connsiteY48" fmla="*/ 754608 h 800367"/>
              <a:gd name="connsiteX49" fmla="*/ 1066286 w 8576056"/>
              <a:gd name="connsiteY49" fmla="*/ 754607 h 800367"/>
              <a:gd name="connsiteX50" fmla="*/ 945462 w 8576056"/>
              <a:gd name="connsiteY50" fmla="*/ 767209 h 800367"/>
              <a:gd name="connsiteX51" fmla="*/ 526362 w 8576056"/>
              <a:gd name="connsiteY51" fmla="*/ 776734 h 800367"/>
              <a:gd name="connsiteX52" fmla="*/ 373962 w 8576056"/>
              <a:gd name="connsiteY52" fmla="*/ 776734 h 800367"/>
              <a:gd name="connsiteX53" fmla="*/ 40587 w 8576056"/>
              <a:gd name="connsiteY53" fmla="*/ 767209 h 800367"/>
              <a:gd name="connsiteX54" fmla="*/ 31062 w 8576056"/>
              <a:gd name="connsiteY54" fmla="*/ 738634 h 800367"/>
              <a:gd name="connsiteX55" fmla="*/ 31062 w 8576056"/>
              <a:gd name="connsiteY55" fmla="*/ 367159 h 800367"/>
              <a:gd name="connsiteX56" fmla="*/ 50112 w 8576056"/>
              <a:gd name="connsiteY56" fmla="*/ 300484 h 800367"/>
              <a:gd name="connsiteX57" fmla="*/ 116787 w 8576056"/>
              <a:gd name="connsiteY57" fmla="*/ 281434 h 800367"/>
              <a:gd name="connsiteX58" fmla="*/ 173937 w 8576056"/>
              <a:gd name="connsiteY58" fmla="*/ 262384 h 800367"/>
              <a:gd name="connsiteX59" fmla="*/ 1183587 w 8576056"/>
              <a:gd name="connsiteY59" fmla="*/ 281434 h 800367"/>
              <a:gd name="connsiteX60" fmla="*/ 1497912 w 8576056"/>
              <a:gd name="connsiteY60" fmla="*/ 300484 h 800367"/>
              <a:gd name="connsiteX61" fmla="*/ 1917012 w 8576056"/>
              <a:gd name="connsiteY61" fmla="*/ 290959 h 800367"/>
              <a:gd name="connsiteX62" fmla="*/ 2174187 w 8576056"/>
              <a:gd name="connsiteY62" fmla="*/ 281434 h 800367"/>
              <a:gd name="connsiteX63" fmla="*/ 2774262 w 8576056"/>
              <a:gd name="connsiteY63" fmla="*/ 271909 h 800367"/>
              <a:gd name="connsiteX64" fmla="*/ 3021912 w 8576056"/>
              <a:gd name="connsiteY64" fmla="*/ 281434 h 800367"/>
              <a:gd name="connsiteX65" fmla="*/ 3370542 w 8576056"/>
              <a:gd name="connsiteY65" fmla="*/ 250552 h 800367"/>
              <a:gd name="connsiteX66" fmla="*/ 3370542 w 8576056"/>
              <a:gd name="connsiteY66" fmla="*/ 250552 h 800367"/>
              <a:gd name="connsiteX67" fmla="*/ 3660087 w 8576056"/>
              <a:gd name="connsiteY67" fmla="*/ 252859 h 800367"/>
              <a:gd name="connsiteX68" fmla="*/ 4222062 w 8576056"/>
              <a:gd name="connsiteY68" fmla="*/ 262384 h 800367"/>
              <a:gd name="connsiteX69" fmla="*/ 4250637 w 8576056"/>
              <a:gd name="connsiteY69" fmla="*/ 252859 h 800367"/>
              <a:gd name="connsiteX70" fmla="*/ 4393512 w 8576056"/>
              <a:gd name="connsiteY70" fmla="*/ 243334 h 800367"/>
              <a:gd name="connsiteX71" fmla="*/ 4479237 w 8576056"/>
              <a:gd name="connsiteY71" fmla="*/ 252859 h 800367"/>
              <a:gd name="connsiteX72" fmla="*/ 5003112 w 8576056"/>
              <a:gd name="connsiteY72" fmla="*/ 271909 h 800367"/>
              <a:gd name="connsiteX73" fmla="*/ 5250762 w 8576056"/>
              <a:gd name="connsiteY73" fmla="*/ 262384 h 800367"/>
              <a:gd name="connsiteX74" fmla="*/ 5384112 w 8576056"/>
              <a:gd name="connsiteY74" fmla="*/ 252859 h 800367"/>
              <a:gd name="connsiteX75" fmla="*/ 5574612 w 8576056"/>
              <a:gd name="connsiteY75" fmla="*/ 262384 h 800367"/>
              <a:gd name="connsiteX76" fmla="*/ 5660337 w 8576056"/>
              <a:gd name="connsiteY76" fmla="*/ 271909 h 800367"/>
              <a:gd name="connsiteX77" fmla="*/ 6250862 w 8576056"/>
              <a:gd name="connsiteY77" fmla="*/ 250552 h 800367"/>
              <a:gd name="connsiteX78" fmla="*/ 6022287 w 8576056"/>
              <a:gd name="connsiteY78" fmla="*/ 271909 h 800367"/>
              <a:gd name="connsiteX79" fmla="*/ 6327087 w 8576056"/>
              <a:gd name="connsiteY79" fmla="*/ 252859 h 800367"/>
              <a:gd name="connsiteX80" fmla="*/ 6422337 w 8576056"/>
              <a:gd name="connsiteY80" fmla="*/ 243334 h 800367"/>
              <a:gd name="connsiteX81" fmla="*/ 6898587 w 8576056"/>
              <a:gd name="connsiteY81" fmla="*/ 252859 h 800367"/>
              <a:gd name="connsiteX82" fmla="*/ 6927162 w 8576056"/>
              <a:gd name="connsiteY82" fmla="*/ 243334 h 800367"/>
              <a:gd name="connsiteX83" fmla="*/ 6984312 w 8576056"/>
              <a:gd name="connsiteY83" fmla="*/ 233809 h 800367"/>
              <a:gd name="connsiteX84" fmla="*/ 6970942 w 8576056"/>
              <a:gd name="connsiteY84" fmla="*/ 250552 h 800367"/>
              <a:gd name="connsiteX85" fmla="*/ 6936687 w 8576056"/>
              <a:gd name="connsiteY85" fmla="*/ 167134 h 800367"/>
              <a:gd name="connsiteX86" fmla="*/ 6927162 w 8576056"/>
              <a:gd name="connsiteY86" fmla="*/ 148084 h 800367"/>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89237 w 8576056"/>
              <a:gd name="connsiteY10" fmla="*/ 47625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3 h 795158"/>
              <a:gd name="connsiteX85" fmla="*/ 6936687 w 8576056"/>
              <a:gd name="connsiteY85" fmla="*/ 161925 h 795158"/>
              <a:gd name="connsiteX86" fmla="*/ 6927162 w 8576056"/>
              <a:gd name="connsiteY86" fmla="*/ 142875 h 795158"/>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89237 w 8576056"/>
              <a:gd name="connsiteY10" fmla="*/ 47625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2 h 795158"/>
              <a:gd name="connsiteX85" fmla="*/ 6936687 w 8576056"/>
              <a:gd name="connsiteY85" fmla="*/ 161925 h 795158"/>
              <a:gd name="connsiteX86" fmla="*/ 6927162 w 8576056"/>
              <a:gd name="connsiteY86" fmla="*/ 142875 h 795158"/>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89237 w 8576056"/>
              <a:gd name="connsiteY10" fmla="*/ 47625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2 h 795158"/>
              <a:gd name="connsiteX85" fmla="*/ 6936687 w 8576056"/>
              <a:gd name="connsiteY85" fmla="*/ 161925 h 795158"/>
              <a:gd name="connsiteX86" fmla="*/ 6927162 w 8576056"/>
              <a:gd name="connsiteY86" fmla="*/ 142875 h 795158"/>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89237 w 8576056"/>
              <a:gd name="connsiteY10" fmla="*/ 47625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2 h 795158"/>
              <a:gd name="connsiteX85" fmla="*/ 6936687 w 8576056"/>
              <a:gd name="connsiteY85" fmla="*/ 161925 h 795158"/>
              <a:gd name="connsiteX86" fmla="*/ 6927162 w 8576056"/>
              <a:gd name="connsiteY86" fmla="*/ 142875 h 795158"/>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89237 w 8576056"/>
              <a:gd name="connsiteY10" fmla="*/ 47625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2 h 795158"/>
              <a:gd name="connsiteX85" fmla="*/ 6936687 w 8576056"/>
              <a:gd name="connsiteY85" fmla="*/ 161925 h 795158"/>
              <a:gd name="connsiteX86" fmla="*/ 6927162 w 8576056"/>
              <a:gd name="connsiteY86" fmla="*/ 142875 h 795158"/>
              <a:gd name="connsiteX0" fmla="*/ 6936687 w 8576056"/>
              <a:gd name="connsiteY0" fmla="*/ 219075 h 795158"/>
              <a:gd name="connsiteX1" fmla="*/ 6936687 w 8576056"/>
              <a:gd name="connsiteY1" fmla="*/ 152400 h 795158"/>
              <a:gd name="connsiteX2" fmla="*/ 6970942 w 8576056"/>
              <a:gd name="connsiteY2" fmla="*/ 29319 h 795158"/>
              <a:gd name="connsiteX3" fmla="*/ 7003362 w 8576056"/>
              <a:gd name="connsiteY3" fmla="*/ 38100 h 795158"/>
              <a:gd name="connsiteX4" fmla="*/ 7260537 w 8576056"/>
              <a:gd name="connsiteY4" fmla="*/ 28575 h 795158"/>
              <a:gd name="connsiteX5" fmla="*/ 7330982 w 8576056"/>
              <a:gd name="connsiteY5" fmla="*/ 29319 h 795158"/>
              <a:gd name="connsiteX6" fmla="*/ 7641537 w 8576056"/>
              <a:gd name="connsiteY6" fmla="*/ 0 h 795158"/>
              <a:gd name="connsiteX7" fmla="*/ 7832037 w 8576056"/>
              <a:gd name="connsiteY7" fmla="*/ 9525 h 795158"/>
              <a:gd name="connsiteX8" fmla="*/ 7860612 w 8576056"/>
              <a:gd name="connsiteY8" fmla="*/ 0 h 795158"/>
              <a:gd name="connsiteX9" fmla="*/ 8193987 w 8576056"/>
              <a:gd name="connsiteY9" fmla="*/ 19050 h 795158"/>
              <a:gd name="connsiteX10" fmla="*/ 8267086 w 8576056"/>
              <a:gd name="connsiteY10" fmla="*/ 29318 h 795158"/>
              <a:gd name="connsiteX11" fmla="*/ 8411102 w 8576056"/>
              <a:gd name="connsiteY11" fmla="*/ 29319 h 795158"/>
              <a:gd name="connsiteX12" fmla="*/ 8555118 w 8576056"/>
              <a:gd name="connsiteY12" fmla="*/ 29319 h 795158"/>
              <a:gd name="connsiteX13" fmla="*/ 8555937 w 8576056"/>
              <a:gd name="connsiteY13" fmla="*/ 85725 h 795158"/>
              <a:gd name="connsiteX14" fmla="*/ 8574987 w 8576056"/>
              <a:gd name="connsiteY14" fmla="*/ 238125 h 795158"/>
              <a:gd name="connsiteX15" fmla="*/ 8555118 w 8576056"/>
              <a:gd name="connsiteY15" fmla="*/ 461367 h 795158"/>
              <a:gd name="connsiteX16" fmla="*/ 8546412 w 8576056"/>
              <a:gd name="connsiteY16" fmla="*/ 419100 h 795158"/>
              <a:gd name="connsiteX17" fmla="*/ 8460687 w 8576056"/>
              <a:gd name="connsiteY17" fmla="*/ 466725 h 795158"/>
              <a:gd name="connsiteX18" fmla="*/ 8555118 w 8576056"/>
              <a:gd name="connsiteY18" fmla="*/ 461367 h 795158"/>
              <a:gd name="connsiteX19" fmla="*/ 8336862 w 8576056"/>
              <a:gd name="connsiteY19" fmla="*/ 495300 h 795158"/>
              <a:gd name="connsiteX20" fmla="*/ 8260662 w 8576056"/>
              <a:gd name="connsiteY20" fmla="*/ 504825 h 795158"/>
              <a:gd name="connsiteX21" fmla="*/ 8203512 w 8576056"/>
              <a:gd name="connsiteY21" fmla="*/ 514350 h 795158"/>
              <a:gd name="connsiteX22" fmla="*/ 7832037 w 8576056"/>
              <a:gd name="connsiteY22" fmla="*/ 495300 h 795158"/>
              <a:gd name="connsiteX23" fmla="*/ 7470087 w 8576056"/>
              <a:gd name="connsiteY23" fmla="*/ 523875 h 795158"/>
              <a:gd name="connsiteX24" fmla="*/ 7012887 w 8576056"/>
              <a:gd name="connsiteY24" fmla="*/ 504825 h 795158"/>
              <a:gd name="connsiteX25" fmla="*/ 6603312 w 8576056"/>
              <a:gd name="connsiteY25" fmla="*/ 523875 h 795158"/>
              <a:gd name="connsiteX26" fmla="*/ 6374712 w 8576056"/>
              <a:gd name="connsiteY26" fmla="*/ 514350 h 795158"/>
              <a:gd name="connsiteX27" fmla="*/ 6336612 w 8576056"/>
              <a:gd name="connsiteY27" fmla="*/ 504825 h 795158"/>
              <a:gd name="connsiteX28" fmla="*/ 5962830 w 8576056"/>
              <a:gd name="connsiteY28" fmla="*/ 533375 h 795158"/>
              <a:gd name="connsiteX29" fmla="*/ 5746806 w 8576056"/>
              <a:gd name="connsiteY29" fmla="*/ 533375 h 795158"/>
              <a:gd name="connsiteX30" fmla="*/ 5612712 w 8576056"/>
              <a:gd name="connsiteY30" fmla="*/ 514350 h 795158"/>
              <a:gd name="connsiteX31" fmla="*/ 5458774 w 8576056"/>
              <a:gd name="connsiteY31" fmla="*/ 533375 h 795158"/>
              <a:gd name="connsiteX32" fmla="*/ 5155512 w 8576056"/>
              <a:gd name="connsiteY32" fmla="*/ 533400 h 795158"/>
              <a:gd name="connsiteX33" fmla="*/ 4879287 w 8576056"/>
              <a:gd name="connsiteY33" fmla="*/ 523875 h 795158"/>
              <a:gd name="connsiteX34" fmla="*/ 4650687 w 8576056"/>
              <a:gd name="connsiteY34" fmla="*/ 514350 h 795158"/>
              <a:gd name="connsiteX35" fmla="*/ 4450662 w 8576056"/>
              <a:gd name="connsiteY35" fmla="*/ 504825 h 795158"/>
              <a:gd name="connsiteX36" fmla="*/ 3730582 w 8576056"/>
              <a:gd name="connsiteY36" fmla="*/ 533375 h 795158"/>
              <a:gd name="connsiteX37" fmla="*/ 3010502 w 8576056"/>
              <a:gd name="connsiteY37" fmla="*/ 533375 h 795158"/>
              <a:gd name="connsiteX38" fmla="*/ 2938494 w 8576056"/>
              <a:gd name="connsiteY38" fmla="*/ 533375 h 795158"/>
              <a:gd name="connsiteX39" fmla="*/ 2578454 w 8576056"/>
              <a:gd name="connsiteY39" fmla="*/ 533375 h 795158"/>
              <a:gd name="connsiteX40" fmla="*/ 2074398 w 8576056"/>
              <a:gd name="connsiteY40" fmla="*/ 533375 h 795158"/>
              <a:gd name="connsiteX41" fmla="*/ 1570342 w 8576056"/>
              <a:gd name="connsiteY41" fmla="*/ 533375 h 795158"/>
              <a:gd name="connsiteX42" fmla="*/ 1354318 w 8576056"/>
              <a:gd name="connsiteY42" fmla="*/ 533375 h 795158"/>
              <a:gd name="connsiteX43" fmla="*/ 1259787 w 8576056"/>
              <a:gd name="connsiteY43" fmla="*/ 514350 h 795158"/>
              <a:gd name="connsiteX44" fmla="*/ 1282310 w 8576056"/>
              <a:gd name="connsiteY44" fmla="*/ 605383 h 795158"/>
              <a:gd name="connsiteX45" fmla="*/ 1282310 w 8576056"/>
              <a:gd name="connsiteY45" fmla="*/ 677391 h 795158"/>
              <a:gd name="connsiteX46" fmla="*/ 1210302 w 8576056"/>
              <a:gd name="connsiteY46" fmla="*/ 749399 h 795158"/>
              <a:gd name="connsiteX47" fmla="*/ 1210302 w 8576056"/>
              <a:gd name="connsiteY47" fmla="*/ 749399 h 795158"/>
              <a:gd name="connsiteX48" fmla="*/ 1138294 w 8576056"/>
              <a:gd name="connsiteY48" fmla="*/ 749399 h 795158"/>
              <a:gd name="connsiteX49" fmla="*/ 1066286 w 8576056"/>
              <a:gd name="connsiteY49" fmla="*/ 749398 h 795158"/>
              <a:gd name="connsiteX50" fmla="*/ 945462 w 8576056"/>
              <a:gd name="connsiteY50" fmla="*/ 762000 h 795158"/>
              <a:gd name="connsiteX51" fmla="*/ 526362 w 8576056"/>
              <a:gd name="connsiteY51" fmla="*/ 771525 h 795158"/>
              <a:gd name="connsiteX52" fmla="*/ 373962 w 8576056"/>
              <a:gd name="connsiteY52" fmla="*/ 771525 h 795158"/>
              <a:gd name="connsiteX53" fmla="*/ 40587 w 8576056"/>
              <a:gd name="connsiteY53" fmla="*/ 762000 h 795158"/>
              <a:gd name="connsiteX54" fmla="*/ 31062 w 8576056"/>
              <a:gd name="connsiteY54" fmla="*/ 733425 h 795158"/>
              <a:gd name="connsiteX55" fmla="*/ 31062 w 8576056"/>
              <a:gd name="connsiteY55" fmla="*/ 361950 h 795158"/>
              <a:gd name="connsiteX56" fmla="*/ 50112 w 8576056"/>
              <a:gd name="connsiteY56" fmla="*/ 295275 h 795158"/>
              <a:gd name="connsiteX57" fmla="*/ 116787 w 8576056"/>
              <a:gd name="connsiteY57" fmla="*/ 276225 h 795158"/>
              <a:gd name="connsiteX58" fmla="*/ 173937 w 8576056"/>
              <a:gd name="connsiteY58" fmla="*/ 257175 h 795158"/>
              <a:gd name="connsiteX59" fmla="*/ 1183587 w 8576056"/>
              <a:gd name="connsiteY59" fmla="*/ 276225 h 795158"/>
              <a:gd name="connsiteX60" fmla="*/ 1497912 w 8576056"/>
              <a:gd name="connsiteY60" fmla="*/ 295275 h 795158"/>
              <a:gd name="connsiteX61" fmla="*/ 1917012 w 8576056"/>
              <a:gd name="connsiteY61" fmla="*/ 285750 h 795158"/>
              <a:gd name="connsiteX62" fmla="*/ 2174187 w 8576056"/>
              <a:gd name="connsiteY62" fmla="*/ 276225 h 795158"/>
              <a:gd name="connsiteX63" fmla="*/ 2774262 w 8576056"/>
              <a:gd name="connsiteY63" fmla="*/ 266700 h 795158"/>
              <a:gd name="connsiteX64" fmla="*/ 3021912 w 8576056"/>
              <a:gd name="connsiteY64" fmla="*/ 276225 h 795158"/>
              <a:gd name="connsiteX65" fmla="*/ 3370542 w 8576056"/>
              <a:gd name="connsiteY65" fmla="*/ 245343 h 795158"/>
              <a:gd name="connsiteX66" fmla="*/ 3370542 w 8576056"/>
              <a:gd name="connsiteY66" fmla="*/ 245343 h 795158"/>
              <a:gd name="connsiteX67" fmla="*/ 3660087 w 8576056"/>
              <a:gd name="connsiteY67" fmla="*/ 247650 h 795158"/>
              <a:gd name="connsiteX68" fmla="*/ 4222062 w 8576056"/>
              <a:gd name="connsiteY68" fmla="*/ 257175 h 795158"/>
              <a:gd name="connsiteX69" fmla="*/ 4250637 w 8576056"/>
              <a:gd name="connsiteY69" fmla="*/ 247650 h 795158"/>
              <a:gd name="connsiteX70" fmla="*/ 4393512 w 8576056"/>
              <a:gd name="connsiteY70" fmla="*/ 238125 h 795158"/>
              <a:gd name="connsiteX71" fmla="*/ 4479237 w 8576056"/>
              <a:gd name="connsiteY71" fmla="*/ 247650 h 795158"/>
              <a:gd name="connsiteX72" fmla="*/ 5003112 w 8576056"/>
              <a:gd name="connsiteY72" fmla="*/ 266700 h 795158"/>
              <a:gd name="connsiteX73" fmla="*/ 5250762 w 8576056"/>
              <a:gd name="connsiteY73" fmla="*/ 257175 h 795158"/>
              <a:gd name="connsiteX74" fmla="*/ 5384112 w 8576056"/>
              <a:gd name="connsiteY74" fmla="*/ 247650 h 795158"/>
              <a:gd name="connsiteX75" fmla="*/ 5574612 w 8576056"/>
              <a:gd name="connsiteY75" fmla="*/ 257175 h 795158"/>
              <a:gd name="connsiteX76" fmla="*/ 5660337 w 8576056"/>
              <a:gd name="connsiteY76" fmla="*/ 266700 h 795158"/>
              <a:gd name="connsiteX77" fmla="*/ 6250862 w 8576056"/>
              <a:gd name="connsiteY77" fmla="*/ 245343 h 795158"/>
              <a:gd name="connsiteX78" fmla="*/ 6022287 w 8576056"/>
              <a:gd name="connsiteY78" fmla="*/ 266700 h 795158"/>
              <a:gd name="connsiteX79" fmla="*/ 6327087 w 8576056"/>
              <a:gd name="connsiteY79" fmla="*/ 247650 h 795158"/>
              <a:gd name="connsiteX80" fmla="*/ 6422337 w 8576056"/>
              <a:gd name="connsiteY80" fmla="*/ 238125 h 795158"/>
              <a:gd name="connsiteX81" fmla="*/ 6898587 w 8576056"/>
              <a:gd name="connsiteY81" fmla="*/ 247650 h 795158"/>
              <a:gd name="connsiteX82" fmla="*/ 6927162 w 8576056"/>
              <a:gd name="connsiteY82" fmla="*/ 238125 h 795158"/>
              <a:gd name="connsiteX83" fmla="*/ 6984312 w 8576056"/>
              <a:gd name="connsiteY83" fmla="*/ 228600 h 795158"/>
              <a:gd name="connsiteX84" fmla="*/ 6970942 w 8576056"/>
              <a:gd name="connsiteY84" fmla="*/ 245342 h 795158"/>
              <a:gd name="connsiteX85" fmla="*/ 6936687 w 8576056"/>
              <a:gd name="connsiteY85" fmla="*/ 161925 h 795158"/>
              <a:gd name="connsiteX86" fmla="*/ 6927162 w 8576056"/>
              <a:gd name="connsiteY86" fmla="*/ 142875 h 79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8576056" h="795158">
                <a:moveTo>
                  <a:pt x="6936687" y="219075"/>
                </a:moveTo>
                <a:cubicBezTo>
                  <a:pt x="6966464" y="99968"/>
                  <a:pt x="6936687" y="248053"/>
                  <a:pt x="6936687" y="152400"/>
                </a:cubicBezTo>
                <a:cubicBezTo>
                  <a:pt x="6936687" y="123649"/>
                  <a:pt x="6961117" y="56339"/>
                  <a:pt x="6970942" y="29319"/>
                </a:cubicBezTo>
                <a:cubicBezTo>
                  <a:pt x="6974731" y="18899"/>
                  <a:pt x="6992992" y="38791"/>
                  <a:pt x="7003362" y="38100"/>
                </a:cubicBezTo>
                <a:cubicBezTo>
                  <a:pt x="7088956" y="32394"/>
                  <a:pt x="7174812" y="31750"/>
                  <a:pt x="7260537" y="28575"/>
                </a:cubicBezTo>
                <a:cubicBezTo>
                  <a:pt x="7270062" y="25400"/>
                  <a:pt x="7321181" y="31497"/>
                  <a:pt x="7330982" y="29319"/>
                </a:cubicBezTo>
                <a:cubicBezTo>
                  <a:pt x="7440147" y="5060"/>
                  <a:pt x="7557035" y="2726"/>
                  <a:pt x="7641537" y="0"/>
                </a:cubicBezTo>
                <a:cubicBezTo>
                  <a:pt x="7705037" y="3175"/>
                  <a:pt x="7768458" y="9525"/>
                  <a:pt x="7832037" y="9525"/>
                </a:cubicBezTo>
                <a:cubicBezTo>
                  <a:pt x="7842077" y="9525"/>
                  <a:pt x="7850572" y="0"/>
                  <a:pt x="7860612" y="0"/>
                </a:cubicBezTo>
                <a:cubicBezTo>
                  <a:pt x="7983655" y="0"/>
                  <a:pt x="8077054" y="9306"/>
                  <a:pt x="8193987" y="19050"/>
                </a:cubicBezTo>
                <a:cubicBezTo>
                  <a:pt x="8209357" y="24173"/>
                  <a:pt x="8244839" y="26701"/>
                  <a:pt x="8267086" y="29318"/>
                </a:cubicBezTo>
                <a:cubicBezTo>
                  <a:pt x="8308199" y="34155"/>
                  <a:pt x="8369827" y="26144"/>
                  <a:pt x="8411102" y="29319"/>
                </a:cubicBezTo>
                <a:cubicBezTo>
                  <a:pt x="8497516" y="50923"/>
                  <a:pt x="8429978" y="6566"/>
                  <a:pt x="8555118" y="29319"/>
                </a:cubicBezTo>
                <a:cubicBezTo>
                  <a:pt x="8567998" y="31661"/>
                  <a:pt x="8543237" y="82550"/>
                  <a:pt x="8555937" y="85725"/>
                </a:cubicBezTo>
                <a:cubicBezTo>
                  <a:pt x="8576056" y="146082"/>
                  <a:pt x="8574987" y="135174"/>
                  <a:pt x="8574987" y="238125"/>
                </a:cubicBezTo>
                <a:cubicBezTo>
                  <a:pt x="8574987" y="312144"/>
                  <a:pt x="8565150" y="406192"/>
                  <a:pt x="8555118" y="461367"/>
                </a:cubicBezTo>
                <a:cubicBezTo>
                  <a:pt x="8551102" y="483456"/>
                  <a:pt x="8554750" y="398255"/>
                  <a:pt x="8546412" y="419100"/>
                </a:cubicBezTo>
                <a:cubicBezTo>
                  <a:pt x="8534253" y="449496"/>
                  <a:pt x="8484977" y="461867"/>
                  <a:pt x="8460687" y="466725"/>
                </a:cubicBezTo>
                <a:cubicBezTo>
                  <a:pt x="8444812" y="469900"/>
                  <a:pt x="8570824" y="457440"/>
                  <a:pt x="8555118" y="461367"/>
                </a:cubicBezTo>
                <a:cubicBezTo>
                  <a:pt x="8490217" y="477592"/>
                  <a:pt x="8428142" y="481257"/>
                  <a:pt x="8336862" y="495300"/>
                </a:cubicBezTo>
                <a:cubicBezTo>
                  <a:pt x="8311562" y="499192"/>
                  <a:pt x="8286002" y="501205"/>
                  <a:pt x="8260662" y="504825"/>
                </a:cubicBezTo>
                <a:cubicBezTo>
                  <a:pt x="8241543" y="507556"/>
                  <a:pt x="8222562" y="511175"/>
                  <a:pt x="8203512" y="514350"/>
                </a:cubicBezTo>
                <a:lnTo>
                  <a:pt x="7832037" y="495300"/>
                </a:lnTo>
                <a:cubicBezTo>
                  <a:pt x="7710632" y="495300"/>
                  <a:pt x="7590247" y="508855"/>
                  <a:pt x="7470087" y="523875"/>
                </a:cubicBezTo>
                <a:cubicBezTo>
                  <a:pt x="7312375" y="513361"/>
                  <a:pt x="7177809" y="502655"/>
                  <a:pt x="7012887" y="504825"/>
                </a:cubicBezTo>
                <a:cubicBezTo>
                  <a:pt x="6876226" y="506623"/>
                  <a:pt x="6603312" y="523875"/>
                  <a:pt x="6603312" y="523875"/>
                </a:cubicBezTo>
                <a:cubicBezTo>
                  <a:pt x="6527112" y="520700"/>
                  <a:pt x="6450784" y="519784"/>
                  <a:pt x="6374712" y="514350"/>
                </a:cubicBezTo>
                <a:cubicBezTo>
                  <a:pt x="6361654" y="513417"/>
                  <a:pt x="6349692" y="505359"/>
                  <a:pt x="6336612" y="504825"/>
                </a:cubicBezTo>
                <a:cubicBezTo>
                  <a:pt x="6193821" y="498997"/>
                  <a:pt x="6105705" y="536550"/>
                  <a:pt x="5962830" y="533375"/>
                </a:cubicBezTo>
                <a:cubicBezTo>
                  <a:pt x="5872289" y="520441"/>
                  <a:pt x="5853420" y="520048"/>
                  <a:pt x="5746806" y="533375"/>
                </a:cubicBezTo>
                <a:cubicBezTo>
                  <a:pt x="5702251" y="538944"/>
                  <a:pt x="5612712" y="514350"/>
                  <a:pt x="5612712" y="514350"/>
                </a:cubicBezTo>
                <a:cubicBezTo>
                  <a:pt x="5565959" y="521694"/>
                  <a:pt x="5534974" y="530200"/>
                  <a:pt x="5458774" y="533375"/>
                </a:cubicBezTo>
                <a:cubicBezTo>
                  <a:pt x="5382574" y="536550"/>
                  <a:pt x="5253222" y="535982"/>
                  <a:pt x="5155512" y="533400"/>
                </a:cubicBezTo>
                <a:cubicBezTo>
                  <a:pt x="5063382" y="533400"/>
                  <a:pt x="4971351" y="527349"/>
                  <a:pt x="4879287" y="523875"/>
                </a:cubicBezTo>
                <a:lnTo>
                  <a:pt x="4650687" y="514350"/>
                </a:lnTo>
                <a:lnTo>
                  <a:pt x="4450662" y="504825"/>
                </a:lnTo>
                <a:cubicBezTo>
                  <a:pt x="4138833" y="492832"/>
                  <a:pt x="4075343" y="540005"/>
                  <a:pt x="3730582" y="533375"/>
                </a:cubicBezTo>
                <a:cubicBezTo>
                  <a:pt x="3426325" y="520698"/>
                  <a:pt x="3384316" y="518117"/>
                  <a:pt x="3010502" y="533375"/>
                </a:cubicBezTo>
                <a:cubicBezTo>
                  <a:pt x="2957206" y="535550"/>
                  <a:pt x="2983071" y="522231"/>
                  <a:pt x="2938494" y="533375"/>
                </a:cubicBezTo>
                <a:cubicBezTo>
                  <a:pt x="2840069" y="530200"/>
                  <a:pt x="2676930" y="533375"/>
                  <a:pt x="2578454" y="533375"/>
                </a:cubicBezTo>
                <a:cubicBezTo>
                  <a:pt x="2385474" y="533375"/>
                  <a:pt x="2270171" y="524863"/>
                  <a:pt x="2074398" y="533375"/>
                </a:cubicBezTo>
                <a:cubicBezTo>
                  <a:pt x="1818132" y="510078"/>
                  <a:pt x="2064209" y="544390"/>
                  <a:pt x="1570342" y="533375"/>
                </a:cubicBezTo>
                <a:cubicBezTo>
                  <a:pt x="1532110" y="533375"/>
                  <a:pt x="1392418" y="530200"/>
                  <a:pt x="1354318" y="533375"/>
                </a:cubicBezTo>
                <a:cubicBezTo>
                  <a:pt x="1344793" y="536550"/>
                  <a:pt x="1265623" y="506180"/>
                  <a:pt x="1259787" y="514350"/>
                </a:cubicBezTo>
                <a:cubicBezTo>
                  <a:pt x="1248175" y="530607"/>
                  <a:pt x="1289158" y="582557"/>
                  <a:pt x="1282310" y="605383"/>
                </a:cubicBezTo>
                <a:cubicBezTo>
                  <a:pt x="1276540" y="624617"/>
                  <a:pt x="1288660" y="658341"/>
                  <a:pt x="1282310" y="677391"/>
                </a:cubicBezTo>
                <a:cubicBezTo>
                  <a:pt x="1279135" y="686916"/>
                  <a:pt x="1222303" y="737398"/>
                  <a:pt x="1210302" y="749399"/>
                </a:cubicBezTo>
                <a:lnTo>
                  <a:pt x="1210302" y="749399"/>
                </a:lnTo>
                <a:cubicBezTo>
                  <a:pt x="1141789" y="772237"/>
                  <a:pt x="1222015" y="725479"/>
                  <a:pt x="1138294" y="749399"/>
                </a:cubicBezTo>
                <a:cubicBezTo>
                  <a:pt x="1128640" y="752157"/>
                  <a:pt x="1076271" y="748347"/>
                  <a:pt x="1066286" y="749398"/>
                </a:cubicBezTo>
                <a:cubicBezTo>
                  <a:pt x="1015667" y="754726"/>
                  <a:pt x="996333" y="760304"/>
                  <a:pt x="945462" y="762000"/>
                </a:cubicBezTo>
                <a:cubicBezTo>
                  <a:pt x="805803" y="766655"/>
                  <a:pt x="666062" y="768350"/>
                  <a:pt x="526362" y="771525"/>
                </a:cubicBezTo>
                <a:cubicBezTo>
                  <a:pt x="455463" y="795158"/>
                  <a:pt x="520380" y="777626"/>
                  <a:pt x="373962" y="771525"/>
                </a:cubicBezTo>
                <a:cubicBezTo>
                  <a:pt x="262888" y="766897"/>
                  <a:pt x="151712" y="765175"/>
                  <a:pt x="40587" y="762000"/>
                </a:cubicBezTo>
                <a:cubicBezTo>
                  <a:pt x="37412" y="752475"/>
                  <a:pt x="33497" y="743165"/>
                  <a:pt x="31062" y="733425"/>
                </a:cubicBezTo>
                <a:cubicBezTo>
                  <a:pt x="0" y="609176"/>
                  <a:pt x="23444" y="506688"/>
                  <a:pt x="31062" y="361950"/>
                </a:cubicBezTo>
                <a:cubicBezTo>
                  <a:pt x="31076" y="361689"/>
                  <a:pt x="45610" y="299777"/>
                  <a:pt x="50112" y="295275"/>
                </a:cubicBezTo>
                <a:cubicBezTo>
                  <a:pt x="54685" y="290702"/>
                  <a:pt x="116434" y="276331"/>
                  <a:pt x="116787" y="276225"/>
                </a:cubicBezTo>
                <a:cubicBezTo>
                  <a:pt x="136021" y="270455"/>
                  <a:pt x="173937" y="257175"/>
                  <a:pt x="173937" y="257175"/>
                </a:cubicBezTo>
                <a:lnTo>
                  <a:pt x="1183587" y="276225"/>
                </a:lnTo>
                <a:cubicBezTo>
                  <a:pt x="1370804" y="290626"/>
                  <a:pt x="1266067" y="283683"/>
                  <a:pt x="1497912" y="295275"/>
                </a:cubicBezTo>
                <a:lnTo>
                  <a:pt x="1917012" y="285750"/>
                </a:lnTo>
                <a:lnTo>
                  <a:pt x="2174187" y="276225"/>
                </a:lnTo>
                <a:lnTo>
                  <a:pt x="2774262" y="266700"/>
                </a:lnTo>
                <a:cubicBezTo>
                  <a:pt x="2856812" y="269875"/>
                  <a:pt x="2939444" y="271374"/>
                  <a:pt x="3021912" y="276225"/>
                </a:cubicBezTo>
                <a:cubicBezTo>
                  <a:pt x="3047465" y="277728"/>
                  <a:pt x="3311367" y="283133"/>
                  <a:pt x="3370542" y="245343"/>
                </a:cubicBezTo>
                <a:lnTo>
                  <a:pt x="3370542" y="245343"/>
                </a:lnTo>
                <a:cubicBezTo>
                  <a:pt x="3510505" y="232619"/>
                  <a:pt x="3495502" y="256312"/>
                  <a:pt x="3660087" y="247650"/>
                </a:cubicBezTo>
                <a:lnTo>
                  <a:pt x="4222062" y="257175"/>
                </a:lnTo>
                <a:cubicBezTo>
                  <a:pt x="4232102" y="257175"/>
                  <a:pt x="4240658" y="248759"/>
                  <a:pt x="4250637" y="247650"/>
                </a:cubicBezTo>
                <a:cubicBezTo>
                  <a:pt x="4298076" y="242379"/>
                  <a:pt x="4345887" y="241300"/>
                  <a:pt x="4393512" y="238125"/>
                </a:cubicBezTo>
                <a:cubicBezTo>
                  <a:pt x="4422087" y="241300"/>
                  <a:pt x="4450550" y="245738"/>
                  <a:pt x="4479237" y="247650"/>
                </a:cubicBezTo>
                <a:cubicBezTo>
                  <a:pt x="4629714" y="257682"/>
                  <a:pt x="4867236" y="262704"/>
                  <a:pt x="5003112" y="266700"/>
                </a:cubicBezTo>
                <a:lnTo>
                  <a:pt x="5250762" y="257175"/>
                </a:lnTo>
                <a:cubicBezTo>
                  <a:pt x="5295270" y="254950"/>
                  <a:pt x="5339549" y="247650"/>
                  <a:pt x="5384112" y="247650"/>
                </a:cubicBezTo>
                <a:cubicBezTo>
                  <a:pt x="5447691" y="247650"/>
                  <a:pt x="5511112" y="254000"/>
                  <a:pt x="5574612" y="257175"/>
                </a:cubicBezTo>
                <a:cubicBezTo>
                  <a:pt x="5603187" y="260350"/>
                  <a:pt x="5631875" y="262634"/>
                  <a:pt x="5660337" y="266700"/>
                </a:cubicBezTo>
                <a:cubicBezTo>
                  <a:pt x="5676364" y="268990"/>
                  <a:pt x="6234673" y="245343"/>
                  <a:pt x="6250862" y="245343"/>
                </a:cubicBezTo>
                <a:cubicBezTo>
                  <a:pt x="6355685" y="245343"/>
                  <a:pt x="5917544" y="270808"/>
                  <a:pt x="6022287" y="266700"/>
                </a:cubicBezTo>
                <a:cubicBezTo>
                  <a:pt x="6092246" y="263956"/>
                  <a:pt x="6250302" y="254049"/>
                  <a:pt x="6327087" y="247650"/>
                </a:cubicBezTo>
                <a:cubicBezTo>
                  <a:pt x="6358885" y="245000"/>
                  <a:pt x="6390587" y="241300"/>
                  <a:pt x="6422337" y="238125"/>
                </a:cubicBezTo>
                <a:cubicBezTo>
                  <a:pt x="6581087" y="241300"/>
                  <a:pt x="6739805" y="247650"/>
                  <a:pt x="6898587" y="247650"/>
                </a:cubicBezTo>
                <a:cubicBezTo>
                  <a:pt x="6908627" y="247650"/>
                  <a:pt x="6917361" y="240303"/>
                  <a:pt x="6927162" y="238125"/>
                </a:cubicBezTo>
                <a:cubicBezTo>
                  <a:pt x="6946015" y="233935"/>
                  <a:pt x="6965262" y="231775"/>
                  <a:pt x="6984312" y="228600"/>
                </a:cubicBezTo>
                <a:cubicBezTo>
                  <a:pt x="6974787" y="225425"/>
                  <a:pt x="6976778" y="253512"/>
                  <a:pt x="6970942" y="245342"/>
                </a:cubicBezTo>
                <a:cubicBezTo>
                  <a:pt x="6959270" y="229002"/>
                  <a:pt x="6945667" y="179886"/>
                  <a:pt x="6936687" y="161925"/>
                </a:cubicBezTo>
                <a:lnTo>
                  <a:pt x="6927162" y="142875"/>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xmlns="" val="224355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7664" y="620688"/>
            <a:ext cx="5692140" cy="1525905"/>
          </a:xfrm>
          <a:prstGeom prst="rect">
            <a:avLst/>
          </a:prstGeom>
          <a:noFill/>
          <a:ln w="9525">
            <a:noFill/>
            <a:miter lim="800000"/>
            <a:headEnd/>
            <a:tailEnd/>
          </a:ln>
        </p:spPr>
      </p:pic>
      <p:sp>
        <p:nvSpPr>
          <p:cNvPr id="5" name="TextBox 4"/>
          <p:cNvSpPr txBox="1"/>
          <p:nvPr/>
        </p:nvSpPr>
        <p:spPr>
          <a:xfrm>
            <a:off x="1691680" y="2204864"/>
            <a:ext cx="5400600" cy="369332"/>
          </a:xfrm>
          <a:prstGeom prst="rect">
            <a:avLst/>
          </a:prstGeom>
          <a:noFill/>
        </p:spPr>
        <p:txBody>
          <a:bodyPr wrap="square" rtlCol="0">
            <a:spAutoFit/>
          </a:bodyPr>
          <a:lstStyle/>
          <a:p>
            <a:pPr algn="ctr"/>
            <a:r>
              <a:rPr lang="en-GB" dirty="0" smtClean="0"/>
              <a:t>Prague Conference, January 2012</a:t>
            </a:r>
            <a:endParaRPr lang="en-GB" dirty="0"/>
          </a:p>
        </p:txBody>
      </p:sp>
      <p:pic>
        <p:nvPicPr>
          <p:cNvPr id="1027" name="Picture 3"/>
          <p:cNvPicPr>
            <a:picLocks noChangeAspect="1" noChangeArrowheads="1"/>
          </p:cNvPicPr>
          <p:nvPr/>
        </p:nvPicPr>
        <p:blipFill>
          <a:blip r:embed="rId3" cstate="print"/>
          <a:srcRect/>
          <a:stretch>
            <a:fillRect/>
          </a:stretch>
        </p:blipFill>
        <p:spPr bwMode="auto">
          <a:xfrm>
            <a:off x="1547664" y="5013176"/>
            <a:ext cx="6082174" cy="1600572"/>
          </a:xfrm>
          <a:prstGeom prst="rect">
            <a:avLst/>
          </a:prstGeom>
          <a:noFill/>
          <a:ln w="9525">
            <a:noFill/>
            <a:miter lim="800000"/>
            <a:headEnd/>
            <a:tailEnd/>
          </a:ln>
          <a:effectLst/>
        </p:spPr>
      </p:pic>
      <p:sp>
        <p:nvSpPr>
          <p:cNvPr id="7" name="TextBox 6"/>
          <p:cNvSpPr txBox="1"/>
          <p:nvPr/>
        </p:nvSpPr>
        <p:spPr>
          <a:xfrm>
            <a:off x="2195736" y="3645024"/>
            <a:ext cx="5112568" cy="1200329"/>
          </a:xfrm>
          <a:prstGeom prst="rect">
            <a:avLst/>
          </a:prstGeom>
          <a:noFill/>
        </p:spPr>
        <p:txBody>
          <a:bodyPr wrap="square" rtlCol="0">
            <a:spAutoFit/>
          </a:bodyPr>
          <a:lstStyle/>
          <a:p>
            <a:r>
              <a:rPr lang="en-GB" sz="2400" i="1" dirty="0" smtClean="0">
                <a:latin typeface="Georgia" pitchFamily="18" charset="0"/>
                <a:cs typeface="Andalus" pitchFamily="2" charset="-78"/>
              </a:rPr>
              <a:t>We are all citizens of one world.</a:t>
            </a:r>
            <a:br>
              <a:rPr lang="en-GB" sz="2400" i="1" dirty="0" smtClean="0">
                <a:latin typeface="Georgia" pitchFamily="18" charset="0"/>
                <a:cs typeface="Andalus" pitchFamily="2" charset="-78"/>
              </a:rPr>
            </a:br>
            <a:r>
              <a:rPr lang="en-GB" sz="2400" i="1" dirty="0" smtClean="0">
                <a:latin typeface="Georgia" pitchFamily="18" charset="0"/>
                <a:cs typeface="Andalus" pitchFamily="2" charset="-78"/>
              </a:rPr>
              <a:t>Let us have but one end in view, </a:t>
            </a:r>
            <a:br>
              <a:rPr lang="en-GB" sz="2400" i="1" dirty="0" smtClean="0">
                <a:latin typeface="Georgia" pitchFamily="18" charset="0"/>
                <a:cs typeface="Andalus" pitchFamily="2" charset="-78"/>
              </a:rPr>
            </a:br>
            <a:r>
              <a:rPr lang="en-GB" sz="2400" i="1" dirty="0" smtClean="0">
                <a:latin typeface="Georgia" pitchFamily="18" charset="0"/>
                <a:cs typeface="Andalus" pitchFamily="2" charset="-78"/>
              </a:rPr>
              <a:t>the welfare of humanity</a:t>
            </a:r>
            <a:endParaRPr lang="en-GB" sz="2400" i="1" dirty="0">
              <a:latin typeface="Georgia" pitchFamily="18" charset="0"/>
              <a:cs typeface="Andalus" pitchFamily="2" charset="-7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1"/>
            <a:ext cx="8892480" cy="5693866"/>
          </a:xfrm>
          <a:prstGeom prst="rect">
            <a:avLst/>
          </a:prstGeom>
        </p:spPr>
        <p:txBody>
          <a:bodyPr wrap="square">
            <a:spAutoFit/>
          </a:bodyPr>
          <a:lstStyle/>
          <a:p>
            <a:r>
              <a:rPr lang="en-GB" sz="2400" b="1" dirty="0" smtClean="0">
                <a:solidFill>
                  <a:srgbClr val="002060"/>
                </a:solidFill>
              </a:rPr>
              <a:t>The Hidden Connections: a science for sustainable living </a:t>
            </a:r>
          </a:p>
          <a:p>
            <a:r>
              <a:rPr lang="en-GB" sz="2400" b="1" dirty="0" err="1" smtClean="0">
                <a:solidFill>
                  <a:srgbClr val="002060"/>
                </a:solidFill>
              </a:rPr>
              <a:t>Fritjof</a:t>
            </a:r>
            <a:r>
              <a:rPr lang="en-GB" sz="2400" b="1" dirty="0" smtClean="0">
                <a:solidFill>
                  <a:srgbClr val="002060"/>
                </a:solidFill>
              </a:rPr>
              <a:t> Capra (2002) </a:t>
            </a:r>
          </a:p>
          <a:p>
            <a:endParaRPr lang="en-GB" sz="2400" dirty="0" smtClean="0">
              <a:solidFill>
                <a:srgbClr val="002060"/>
              </a:solidFill>
            </a:endParaRPr>
          </a:p>
          <a:p>
            <a:pPr lvl="1"/>
            <a:r>
              <a:rPr lang="en-GB" sz="2400" dirty="0" smtClean="0">
                <a:solidFill>
                  <a:srgbClr val="002060"/>
                </a:solidFill>
              </a:rPr>
              <a:t>“Education is the ability to perceive the hidden connections between disparate phenomena,” a statement first made by the Czech philosopher and politician Vaclav Havel, and adopted by Capra as the ultimate explanation for the operation of the brain </a:t>
            </a:r>
          </a:p>
          <a:p>
            <a:endParaRPr lang="en-GB" sz="2400" dirty="0" smtClean="0">
              <a:solidFill>
                <a:srgbClr val="002060"/>
              </a:solidFill>
            </a:endParaRPr>
          </a:p>
          <a:p>
            <a:r>
              <a:rPr lang="en-GB" sz="2400" b="1" dirty="0" smtClean="0">
                <a:solidFill>
                  <a:srgbClr val="FF0000"/>
                </a:solidFill>
              </a:rPr>
              <a:t>Nature via Nurture: genes, experience and what makes us human Matt Ridley (2003)</a:t>
            </a:r>
          </a:p>
          <a:p>
            <a:endParaRPr lang="en-GB" sz="2400" dirty="0" smtClean="0">
              <a:solidFill>
                <a:srgbClr val="FF0000"/>
              </a:solidFill>
            </a:endParaRPr>
          </a:p>
          <a:p>
            <a:pPr lvl="1"/>
            <a:r>
              <a:rPr lang="en-GB" sz="2400" dirty="0" smtClean="0">
                <a:solidFill>
                  <a:srgbClr val="FF0000"/>
                </a:solidFill>
              </a:rPr>
              <a:t>Recent findings in the biomedical sciences show that it was totally wrong to see it as a struggle of nature </a:t>
            </a:r>
            <a:r>
              <a:rPr lang="en-GB" sz="2400" b="1" i="1" dirty="0" smtClean="0">
                <a:solidFill>
                  <a:srgbClr val="FF0000"/>
                </a:solidFill>
              </a:rPr>
              <a:t>versus</a:t>
            </a:r>
            <a:r>
              <a:rPr lang="en-GB" sz="2400" dirty="0" smtClean="0">
                <a:solidFill>
                  <a:srgbClr val="FF0000"/>
                </a:solidFill>
              </a:rPr>
              <a:t> nurture, rather it is the development of nature </a:t>
            </a:r>
            <a:r>
              <a:rPr lang="en-GB" sz="2400" b="1" i="1" dirty="0" smtClean="0">
                <a:solidFill>
                  <a:srgbClr val="FF0000"/>
                </a:solidFill>
              </a:rPr>
              <a:t>via </a:t>
            </a:r>
            <a:r>
              <a:rPr lang="en-GB" sz="2400" dirty="0" smtClean="0">
                <a:solidFill>
                  <a:srgbClr val="FF0000"/>
                </a:solidFill>
              </a:rPr>
              <a:t>nurture.</a:t>
            </a:r>
          </a:p>
          <a:p>
            <a:endParaRPr lang="en-GB" sz="2800" dirty="0"/>
          </a:p>
        </p:txBody>
      </p:sp>
      <p:sp>
        <p:nvSpPr>
          <p:cNvPr id="3" name="TextBox 2"/>
          <p:cNvSpPr txBox="1"/>
          <p:nvPr/>
        </p:nvSpPr>
        <p:spPr>
          <a:xfrm>
            <a:off x="395536" y="5805264"/>
            <a:ext cx="9756576" cy="523220"/>
          </a:xfrm>
          <a:prstGeom prst="rect">
            <a:avLst/>
          </a:prstGeom>
          <a:noFill/>
          <a:ln w="28575">
            <a:solidFill>
              <a:schemeClr val="tx2">
                <a:alpha val="0"/>
              </a:schemeClr>
            </a:solidFill>
          </a:ln>
        </p:spPr>
        <p:txBody>
          <a:bodyPr wrap="square" rtlCol="0">
            <a:spAutoFit/>
          </a:bodyPr>
          <a:lstStyle/>
          <a:p>
            <a:r>
              <a:rPr lang="en-GB" sz="2800" b="1" dirty="0" smtClean="0"/>
              <a:t>These two create a whole new paradigm for learning</a:t>
            </a:r>
            <a:endParaRPr lang="en-GB" sz="2800" b="1" dirty="0"/>
          </a:p>
        </p:txBody>
      </p:sp>
    </p:spTree>
    <p:extLst>
      <p:ext uri="{BB962C8B-B14F-4D97-AF65-F5344CB8AC3E}">
        <p14:creationId xmlns:p14="http://schemas.microsoft.com/office/powerpoint/2010/main" xmlns="" val="31526755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GB" sz="6600" smtClean="0"/>
              <a:t>Adolescence</a:t>
            </a:r>
          </a:p>
        </p:txBody>
      </p:sp>
      <p:pic>
        <p:nvPicPr>
          <p:cNvPr id="39939" name="Content Placeholder 3" descr="tribe apart.jpg"/>
          <p:cNvPicPr>
            <a:picLocks noGrp="1" noChangeAspect="1"/>
          </p:cNvPicPr>
          <p:nvPr>
            <p:ph idx="1"/>
          </p:nvPr>
        </p:nvPicPr>
        <p:blipFill>
          <a:blip r:embed="rId2" cstate="print"/>
          <a:srcRect/>
          <a:stretch>
            <a:fillRect/>
          </a:stretch>
        </p:blipFill>
        <p:spPr>
          <a:xfrm>
            <a:off x="2339975" y="1773238"/>
            <a:ext cx="4222750" cy="3240087"/>
          </a:xfrm>
        </p:spPr>
      </p:pic>
      <p:sp>
        <p:nvSpPr>
          <p:cNvPr id="39940" name="TextBox 4"/>
          <p:cNvSpPr txBox="1">
            <a:spLocks noChangeArrowheads="1"/>
          </p:cNvSpPr>
          <p:nvPr/>
        </p:nvSpPr>
        <p:spPr bwMode="auto">
          <a:xfrm>
            <a:off x="1835150" y="5661025"/>
            <a:ext cx="4465638" cy="708025"/>
          </a:xfrm>
          <a:prstGeom prst="rect">
            <a:avLst/>
          </a:prstGeom>
          <a:noFill/>
          <a:ln w="9525">
            <a:noFill/>
            <a:miter lim="800000"/>
            <a:headEnd/>
            <a:tailEnd/>
          </a:ln>
        </p:spPr>
        <p:txBody>
          <a:bodyPr>
            <a:spAutoFit/>
          </a:bodyPr>
          <a:lstStyle/>
          <a:p>
            <a:r>
              <a:rPr lang="en-GB" sz="4000">
                <a:latin typeface="Calibri" pitchFamily="34" charset="0"/>
              </a:rPr>
              <a:t>    A Tribe Apart    ?</a:t>
            </a:r>
          </a:p>
        </p:txBody>
      </p:sp>
      <p:pic>
        <p:nvPicPr>
          <p:cNvPr id="39941" name="Picture 5" descr="tribe apart book cover.jpg"/>
          <p:cNvPicPr>
            <a:picLocks noChangeAspect="1"/>
          </p:cNvPicPr>
          <p:nvPr/>
        </p:nvPicPr>
        <p:blipFill>
          <a:blip r:embed="rId3" cstate="print"/>
          <a:srcRect/>
          <a:stretch>
            <a:fillRect/>
          </a:stretch>
        </p:blipFill>
        <p:spPr bwMode="auto">
          <a:xfrm>
            <a:off x="7451725" y="4652963"/>
            <a:ext cx="1295400" cy="19335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548680"/>
            <a:ext cx="8352928" cy="5478423"/>
          </a:xfrm>
          <a:prstGeom prst="rect">
            <a:avLst/>
          </a:prstGeom>
          <a:noFill/>
        </p:spPr>
        <p:txBody>
          <a:bodyPr wrap="square" rtlCol="0">
            <a:spAutoFit/>
          </a:bodyPr>
          <a:lstStyle/>
          <a:p>
            <a:r>
              <a:rPr lang="en-GB" sz="3200" b="1" dirty="0" smtClean="0"/>
              <a:t>Adolescence</a:t>
            </a:r>
            <a:r>
              <a:rPr lang="en-GB" b="1" dirty="0" smtClean="0"/>
              <a:t/>
            </a:r>
            <a:br>
              <a:rPr lang="en-GB" b="1" dirty="0" smtClean="0"/>
            </a:br>
            <a:endParaRPr lang="en-GB" b="1" dirty="0" smtClean="0"/>
          </a:p>
          <a:p>
            <a:r>
              <a:rPr lang="en-GB" sz="2000" dirty="0" smtClean="0"/>
              <a:t>From the earliest of times the progression from dependent child to autonomous adult has been an issue of critical importance to all societies.</a:t>
            </a:r>
          </a:p>
          <a:p>
            <a:r>
              <a:rPr lang="en-GB" sz="2000" dirty="0" smtClean="0"/>
              <a:t/>
            </a:r>
            <a:br>
              <a:rPr lang="en-GB" sz="2000" dirty="0" smtClean="0"/>
            </a:br>
            <a:r>
              <a:rPr lang="en-GB" sz="2000" dirty="0" smtClean="0"/>
              <a:t>The adolescent brain, being “crazy by design,” could be a critical evolutionary adaptation that has built up over countless generations, and is essential to our species’ survival.  It is adolescence that drives human development by forcing young people in every generation to think beyond their own self-imposed limitations and exceed their parents’ aspirations.  These neurological changes in the young brain as it transforms itself means that adolescents have evolved to be apprentice-like learners, not pupils sitting at desks awaiting instruction.</a:t>
            </a:r>
          </a:p>
          <a:p>
            <a:r>
              <a:rPr lang="en-US" sz="2000" dirty="0" smtClean="0"/>
              <a:t/>
            </a:r>
            <a:br>
              <a:rPr lang="en-US" sz="2000" dirty="0" smtClean="0"/>
            </a:br>
            <a:r>
              <a:rPr lang="en-US" sz="2000" dirty="0" smtClean="0"/>
              <a:t>Youngsters who are empowered as adolescents to take charge of their own futures will make better citizens for the future than did so many of their parents and their grandparents who suffered from being overschooled but undereducated in their own generations.</a:t>
            </a:r>
            <a:endParaRPr lang="en-GB"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32656"/>
            <a:ext cx="8208912" cy="5463034"/>
          </a:xfrm>
          <a:prstGeom prst="rect">
            <a:avLst/>
          </a:prstGeom>
          <a:noFill/>
        </p:spPr>
        <p:txBody>
          <a:bodyPr wrap="square" rtlCol="0">
            <a:spAutoFit/>
          </a:bodyPr>
          <a:lstStyle/>
          <a:p>
            <a:r>
              <a:rPr lang="en-US" sz="3200" b="1" dirty="0" smtClean="0"/>
              <a:t>Crazy by Design</a:t>
            </a:r>
          </a:p>
          <a:p>
            <a:pPr>
              <a:spcBef>
                <a:spcPts val="200"/>
              </a:spcBef>
              <a:spcAft>
                <a:spcPts val="200"/>
              </a:spcAft>
            </a:pPr>
            <a:endParaRPr lang="en-GB" sz="2400" dirty="0" smtClean="0"/>
          </a:p>
          <a:p>
            <a:pPr>
              <a:spcBef>
                <a:spcPts val="200"/>
              </a:spcBef>
              <a:spcAft>
                <a:spcPts val="200"/>
              </a:spcAft>
            </a:pPr>
            <a:r>
              <a:rPr lang="en-US" sz="2400" dirty="0" smtClean="0"/>
              <a:t>We have suspected that there is something going on in the brain of the adolescent, apparently involuntarily, that is forcing apart the child/parent relationship. What neurologists are discovering challenges the conventional belief held until only a year or so ago, that brain formation is largely completed by the age of twelve. Adolescence is a period of profound structural change, in fact “the changes taking place in the brain during adolescence are so profound, they may rival early childhood as a critical period of development”, wrote Barbara </a:t>
            </a:r>
            <a:r>
              <a:rPr lang="en-US" sz="2400" dirty="0" err="1" smtClean="0"/>
              <a:t>Strauch</a:t>
            </a:r>
            <a:r>
              <a:rPr lang="en-US" sz="2400" dirty="0" smtClean="0"/>
              <a:t> in 2003.  “The teenage brain, far from being readymade, undergoes a period of surprisingly complex and crucial development.”   The adolescent</a:t>
            </a:r>
            <a:r>
              <a:rPr lang="en-GB" sz="2400" dirty="0" smtClean="0"/>
              <a:t> </a:t>
            </a:r>
            <a:r>
              <a:rPr lang="en-US" sz="2400" dirty="0" smtClean="0"/>
              <a:t>brain, she suggests, “is crazy by design.”</a:t>
            </a:r>
            <a:endParaRPr lang="en-GB"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42988" y="260350"/>
            <a:ext cx="6502400" cy="1143000"/>
          </a:xfrm>
        </p:spPr>
        <p:txBody>
          <a:bodyPr/>
          <a:lstStyle/>
          <a:p>
            <a:pPr eaLnBrk="1" hangingPunct="1"/>
            <a:r>
              <a:rPr lang="en-GB" sz="3000" smtClean="0"/>
              <a:t>(Professor) Baroness Susan Greenfield</a:t>
            </a:r>
          </a:p>
        </p:txBody>
      </p:sp>
      <p:pic>
        <p:nvPicPr>
          <p:cNvPr id="38915" name="Picture 2" descr="http://files.list.co.uk/images/2008/08/14/susan-greenfield.jpg"/>
          <p:cNvPicPr>
            <a:picLocks noChangeAspect="1" noChangeArrowheads="1"/>
          </p:cNvPicPr>
          <p:nvPr/>
        </p:nvPicPr>
        <p:blipFill>
          <a:blip r:embed="rId2" cstate="print"/>
          <a:srcRect l="16286" r="16086"/>
          <a:stretch>
            <a:fillRect/>
          </a:stretch>
        </p:blipFill>
        <p:spPr bwMode="auto">
          <a:xfrm>
            <a:off x="468313" y="1196975"/>
            <a:ext cx="2016125" cy="1538288"/>
          </a:xfrm>
          <a:prstGeom prst="rect">
            <a:avLst/>
          </a:prstGeom>
          <a:noFill/>
          <a:ln w="9525">
            <a:noFill/>
            <a:miter lim="800000"/>
            <a:headEnd/>
            <a:tailEnd/>
          </a:ln>
        </p:spPr>
      </p:pic>
      <p:pic>
        <p:nvPicPr>
          <p:cNvPr id="38917" name="Picture 2" descr="http://img.movieberry.com/static/photos/130/poster.jpg"/>
          <p:cNvPicPr>
            <a:picLocks noChangeAspect="1" noChangeArrowheads="1"/>
          </p:cNvPicPr>
          <p:nvPr/>
        </p:nvPicPr>
        <p:blipFill>
          <a:blip r:embed="rId3" cstate="print"/>
          <a:srcRect/>
          <a:stretch>
            <a:fillRect/>
          </a:stretch>
        </p:blipFill>
        <p:spPr bwMode="auto">
          <a:xfrm>
            <a:off x="468313" y="3186113"/>
            <a:ext cx="2078037" cy="2690812"/>
          </a:xfrm>
          <a:prstGeom prst="rect">
            <a:avLst/>
          </a:prstGeom>
          <a:noFill/>
          <a:ln w="9525">
            <a:noFill/>
            <a:miter lim="800000"/>
            <a:headEnd/>
            <a:tailEnd/>
          </a:ln>
        </p:spPr>
      </p:pic>
      <p:sp>
        <p:nvSpPr>
          <p:cNvPr id="38918" name="Rectangle 6"/>
          <p:cNvSpPr>
            <a:spLocks noChangeArrowheads="1"/>
          </p:cNvSpPr>
          <p:nvPr/>
        </p:nvSpPr>
        <p:spPr bwMode="auto">
          <a:xfrm>
            <a:off x="2735263" y="1341438"/>
            <a:ext cx="6157912" cy="4478149"/>
          </a:xfrm>
          <a:prstGeom prst="rect">
            <a:avLst/>
          </a:prstGeom>
          <a:noFill/>
          <a:ln w="9525">
            <a:noFill/>
            <a:miter lim="800000"/>
            <a:headEnd/>
            <a:tailEnd/>
          </a:ln>
        </p:spPr>
        <p:txBody>
          <a:bodyPr>
            <a:spAutoFit/>
          </a:bodyPr>
          <a:lstStyle/>
          <a:p>
            <a:r>
              <a:rPr lang="en-GB" sz="2000" dirty="0">
                <a:latin typeface="Calibri" pitchFamily="34" charset="0"/>
              </a:rPr>
              <a:t>SUSAN GREENFIELD CBE is an eminent neurobiologist who was appointed Director of The Royal Institution in London in 1998. Since 1996 she has been Professor of Pharmacology at the University of Oxford. Her research concentrates on understanding brain functions and disorders, such as Parkinson's and Alzheimer's diseases, as well as the physical basis of consciousness. She has also spoken out about the impact of social networking sites and the amount of time children and young people spend in front of computer screens: </a:t>
            </a:r>
          </a:p>
          <a:p>
            <a:pPr>
              <a:spcBef>
                <a:spcPts val="600"/>
              </a:spcBef>
            </a:pPr>
            <a:r>
              <a:rPr lang="en-GB" sz="2000" b="1" dirty="0">
                <a:latin typeface="Calibri" pitchFamily="34" charset="0"/>
              </a:rPr>
              <a:t>“By the middle of this century, our minds might have become infantilised - characterised by short attention spans, an inability to empathise and a shaky sense of identity,”</a:t>
            </a:r>
            <a:endParaRPr lang="en-GB" sz="2000" dirty="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32656"/>
            <a:ext cx="8208912" cy="3447098"/>
          </a:xfrm>
          <a:prstGeom prst="rect">
            <a:avLst/>
          </a:prstGeom>
          <a:noFill/>
        </p:spPr>
        <p:txBody>
          <a:bodyPr wrap="square" rtlCol="0">
            <a:spAutoFit/>
          </a:bodyPr>
          <a:lstStyle/>
          <a:p>
            <a:r>
              <a:rPr lang="en-GB" sz="3200" b="1" dirty="0" smtClean="0"/>
              <a:t>The “New” Adolescent</a:t>
            </a:r>
          </a:p>
          <a:p>
            <a:endParaRPr lang="en-GB" dirty="0" smtClean="0"/>
          </a:p>
          <a:p>
            <a:r>
              <a:rPr lang="en-GB" sz="2400" dirty="0" smtClean="0"/>
              <a:t>Between childhood and adolescence there is a stage of development that Sigmund Freud called “the latency period”, when boys and girls turned their backs on each other and formed special attachments with same-sex peers. It was a time when they gathered physical and psychological strength to explore the world…. marshalling their forces to be able to go into puberty</a:t>
            </a:r>
            <a:r>
              <a:rPr lang="en-GB" dirty="0" smtClean="0"/>
              <a:t>.</a:t>
            </a:r>
          </a:p>
        </p:txBody>
      </p:sp>
      <p:pic>
        <p:nvPicPr>
          <p:cNvPr id="1026" name="Picture 2"/>
          <p:cNvPicPr>
            <a:picLocks noChangeAspect="1" noChangeArrowheads="1"/>
          </p:cNvPicPr>
          <p:nvPr/>
        </p:nvPicPr>
        <p:blipFill>
          <a:blip r:embed="rId2" cstate="print"/>
          <a:srcRect/>
          <a:stretch>
            <a:fillRect/>
          </a:stretch>
        </p:blipFill>
        <p:spPr bwMode="auto">
          <a:xfrm>
            <a:off x="-2988840" y="4293096"/>
            <a:ext cx="12975727" cy="2708920"/>
          </a:xfrm>
          <a:prstGeom prst="rect">
            <a:avLst/>
          </a:prstGeom>
          <a:noFill/>
          <a:ln w="9525">
            <a:noFill/>
            <a:miter lim="800000"/>
            <a:headEnd/>
            <a:tailEnd/>
          </a:ln>
          <a:effectLst/>
        </p:spPr>
      </p:pic>
      <p:sp>
        <p:nvSpPr>
          <p:cNvPr id="6" name="TextBox 5"/>
          <p:cNvSpPr txBox="1"/>
          <p:nvPr/>
        </p:nvSpPr>
        <p:spPr>
          <a:xfrm>
            <a:off x="4932040" y="3501008"/>
            <a:ext cx="3384376" cy="646331"/>
          </a:xfrm>
          <a:prstGeom prst="rect">
            <a:avLst/>
          </a:prstGeom>
          <a:noFill/>
        </p:spPr>
        <p:txBody>
          <a:bodyPr wrap="square" rtlCol="0">
            <a:spAutoFit/>
          </a:bodyPr>
          <a:lstStyle/>
          <a:p>
            <a:r>
              <a:rPr lang="en-GB" i="1" dirty="0" smtClean="0"/>
              <a:t>Dr Michael Carr-Gregg, “The Age”, Australia, 30</a:t>
            </a:r>
            <a:r>
              <a:rPr lang="en-GB" i="1" baseline="30000" dirty="0" smtClean="0"/>
              <a:t>th</a:t>
            </a:r>
            <a:r>
              <a:rPr lang="en-GB" i="1" dirty="0" smtClean="0"/>
              <a:t> April 2004</a:t>
            </a:r>
            <a:endParaRPr lang="en-GB"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908720"/>
            <a:ext cx="8280920" cy="4708981"/>
          </a:xfrm>
          <a:prstGeom prst="rect">
            <a:avLst/>
          </a:prstGeom>
          <a:noFill/>
        </p:spPr>
        <p:txBody>
          <a:bodyPr wrap="square" rtlCol="0">
            <a:spAutoFit/>
          </a:bodyPr>
          <a:lstStyle/>
          <a:p>
            <a:r>
              <a:rPr lang="en-GB" sz="2400" dirty="0" smtClean="0"/>
              <a:t>What we are seeing is a short-circuiting of the latency period, when youngsters used to develop a sense of who they were, and how they fitted into the world. Today some young people merely dip their toes into the latency period before a combination of peer pressure, an unrelenting marketing machine and their own physiology lures them into the kaleidoscope of adolescence… Combined with time-poor parents, lack of ritual and tradition, spiritual anorexia, mixed media massages, higher material expectations, academic requirements, this makes the adolescents (of 2012) arguably the most vulnerable generation Australia has ever seen.</a:t>
            </a:r>
          </a:p>
          <a:p>
            <a:endParaRPr lang="en-GB" i="1" dirty="0" smtClean="0"/>
          </a:p>
          <a:p>
            <a:endParaRPr lang="en-GB" dirty="0"/>
          </a:p>
        </p:txBody>
      </p:sp>
      <p:sp>
        <p:nvSpPr>
          <p:cNvPr id="5" name="TextBox 4"/>
          <p:cNvSpPr txBox="1"/>
          <p:nvPr/>
        </p:nvSpPr>
        <p:spPr>
          <a:xfrm>
            <a:off x="467544" y="188640"/>
            <a:ext cx="7200800" cy="861774"/>
          </a:xfrm>
          <a:prstGeom prst="rect">
            <a:avLst/>
          </a:prstGeom>
          <a:noFill/>
        </p:spPr>
        <p:txBody>
          <a:bodyPr wrap="square" rtlCol="0">
            <a:spAutoFit/>
          </a:bodyPr>
          <a:lstStyle/>
          <a:p>
            <a:r>
              <a:rPr lang="en-GB" sz="3200" b="1" dirty="0" smtClean="0"/>
              <a:t>The “New” Adolescent </a:t>
            </a:r>
            <a:r>
              <a:rPr lang="en-GB" sz="2000" b="1" dirty="0" smtClean="0"/>
              <a:t>continued...</a:t>
            </a:r>
          </a:p>
          <a:p>
            <a:endParaRPr lang="en-GB" dirty="0"/>
          </a:p>
        </p:txBody>
      </p:sp>
      <p:pic>
        <p:nvPicPr>
          <p:cNvPr id="2051" name="Picture 3"/>
          <p:cNvPicPr>
            <a:picLocks noChangeAspect="1" noChangeArrowheads="1"/>
          </p:cNvPicPr>
          <p:nvPr/>
        </p:nvPicPr>
        <p:blipFill>
          <a:blip r:embed="rId2" cstate="print"/>
          <a:srcRect/>
          <a:stretch>
            <a:fillRect/>
          </a:stretch>
        </p:blipFill>
        <p:spPr bwMode="auto">
          <a:xfrm>
            <a:off x="0" y="5229200"/>
            <a:ext cx="9144000" cy="24129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3492500" y="1150481"/>
            <a:ext cx="5183188" cy="4493538"/>
          </a:xfrm>
          <a:prstGeom prst="rect">
            <a:avLst/>
          </a:prstGeom>
          <a:noFill/>
          <a:ln w="9525">
            <a:noFill/>
            <a:miter lim="800000"/>
            <a:headEnd/>
            <a:tailEnd/>
          </a:ln>
        </p:spPr>
        <p:txBody>
          <a:bodyPr anchor="ctr">
            <a:spAutoFit/>
          </a:bodyPr>
          <a:lstStyle/>
          <a:p>
            <a:pPr algn="just" eaLnBrk="0" hangingPunct="0"/>
            <a:r>
              <a:rPr lang="en-US" sz="2200" dirty="0">
                <a:latin typeface="Calibri" pitchFamily="34" charset="0"/>
                <a:cs typeface="Times New Roman" pitchFamily="18" charset="0"/>
              </a:rPr>
              <a:t>We know that the human brain is essentially plastic, but it constantly reshapes itself in response to environmental challenges, but that it does this within the blueprint of the species’ inherited experience. There are three phases during the normal life cycle when the brain goes through extraordinary periods of internal reorganization - a kind of mental housekeeping.  Experience during each of these phases becomes critical to how the individual brain is reconfigured to deal with the next stage of life.  </a:t>
            </a:r>
          </a:p>
        </p:txBody>
      </p:sp>
      <p:sp>
        <p:nvSpPr>
          <p:cNvPr id="40963" name="TextBox 4"/>
          <p:cNvSpPr txBox="1">
            <a:spLocks noChangeArrowheads="1"/>
          </p:cNvSpPr>
          <p:nvPr/>
        </p:nvSpPr>
        <p:spPr bwMode="auto">
          <a:xfrm>
            <a:off x="2916238" y="260350"/>
            <a:ext cx="4895850" cy="554038"/>
          </a:xfrm>
          <a:prstGeom prst="rect">
            <a:avLst/>
          </a:prstGeom>
          <a:noFill/>
          <a:ln w="9525">
            <a:noFill/>
            <a:miter lim="800000"/>
            <a:headEnd/>
            <a:tailEnd/>
          </a:ln>
        </p:spPr>
        <p:txBody>
          <a:bodyPr>
            <a:spAutoFit/>
          </a:bodyPr>
          <a:lstStyle/>
          <a:p>
            <a:r>
              <a:rPr lang="en-US" sz="3000" b="1">
                <a:latin typeface="Georgia" pitchFamily="18" charset="0"/>
                <a:cs typeface="Times New Roman" pitchFamily="18" charset="0"/>
              </a:rPr>
              <a:t>Synaptogenesis</a:t>
            </a:r>
            <a:endParaRPr lang="en-GB" sz="3000">
              <a:latin typeface="Calibri" pitchFamily="34" charset="0"/>
              <a:cs typeface="Times New Roman" pitchFamily="18" charset="0"/>
            </a:endParaRPr>
          </a:p>
        </p:txBody>
      </p:sp>
      <p:pic>
        <p:nvPicPr>
          <p:cNvPr id="40964" name="Picture 3" descr="http://images.amazon.com/images/P/0465006450.01._SCLZZZZZZZ_.jpg"/>
          <p:cNvPicPr>
            <a:picLocks noChangeAspect="1" noChangeArrowheads="1"/>
          </p:cNvPicPr>
          <p:nvPr/>
        </p:nvPicPr>
        <p:blipFill>
          <a:blip r:embed="rId2" cstate="print"/>
          <a:srcRect/>
          <a:stretch>
            <a:fillRect/>
          </a:stretch>
        </p:blipFill>
        <p:spPr bwMode="auto">
          <a:xfrm>
            <a:off x="179388" y="981075"/>
            <a:ext cx="3171825" cy="4762500"/>
          </a:xfrm>
          <a:prstGeom prst="rect">
            <a:avLst/>
          </a:prstGeom>
          <a:noFill/>
          <a:ln w="9525">
            <a:noFill/>
            <a:miter lim="800000"/>
            <a:headEnd/>
            <a:tailEnd/>
          </a:ln>
        </p:spPr>
      </p:pic>
      <p:sp>
        <p:nvSpPr>
          <p:cNvPr id="40967" name="TextBox 7"/>
          <p:cNvSpPr txBox="1">
            <a:spLocks noChangeArrowheads="1"/>
          </p:cNvSpPr>
          <p:nvPr/>
        </p:nvSpPr>
        <p:spPr bwMode="auto">
          <a:xfrm>
            <a:off x="684213" y="5661025"/>
            <a:ext cx="1008062" cy="369888"/>
          </a:xfrm>
          <a:prstGeom prst="rect">
            <a:avLst/>
          </a:prstGeom>
          <a:noFill/>
          <a:ln w="9525">
            <a:noFill/>
            <a:miter lim="800000"/>
            <a:headEnd/>
            <a:tailEnd/>
          </a:ln>
        </p:spPr>
        <p:txBody>
          <a:bodyPr>
            <a:spAutoFit/>
          </a:bodyPr>
          <a:lstStyle/>
          <a:p>
            <a:r>
              <a:rPr lang="en-GB">
                <a:latin typeface="Calibri" pitchFamily="34" charset="0"/>
              </a:rPr>
              <a:t>1993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87450" y="188913"/>
            <a:ext cx="8229600" cy="1143000"/>
          </a:xfrm>
        </p:spPr>
        <p:txBody>
          <a:bodyPr/>
          <a:lstStyle/>
          <a:p>
            <a:pPr eaLnBrk="1" hangingPunct="1"/>
            <a:r>
              <a:rPr lang="en-US" b="1" smtClean="0"/>
              <a:t>Crazy by Design</a:t>
            </a:r>
            <a:endParaRPr lang="en-GB" smtClean="0"/>
          </a:p>
        </p:txBody>
      </p:sp>
      <p:sp>
        <p:nvSpPr>
          <p:cNvPr id="3" name="Content Placeholder 2"/>
          <p:cNvSpPr>
            <a:spLocks noGrp="1"/>
          </p:cNvSpPr>
          <p:nvPr>
            <p:ph idx="1"/>
          </p:nvPr>
        </p:nvSpPr>
        <p:spPr>
          <a:xfrm>
            <a:off x="1979613" y="1484313"/>
            <a:ext cx="5122862" cy="4497387"/>
          </a:xfrm>
        </p:spPr>
        <p:txBody>
          <a:bodyPr rtlCol="0">
            <a:normAutofit fontScale="70000" lnSpcReduction="20000"/>
          </a:bodyPr>
          <a:lstStyle/>
          <a:p>
            <a:pPr algn="just" eaLnBrk="1" fontAlgn="auto" hangingPunct="1">
              <a:spcAft>
                <a:spcPts val="0"/>
              </a:spcAft>
              <a:buFont typeface="Arial" pitchFamily="34" charset="0"/>
              <a:buNone/>
              <a:defRPr/>
            </a:pPr>
            <a:r>
              <a:rPr lang="en-US" dirty="0" smtClean="0"/>
              <a:t>	We have long suspected that there is something going on in the brain of the adolescent, apparently involuntarily, that is forcing apart the child/parent relationship. Adolescence is a period of profound structural change, in fact “the changes taking place in the brain during adolescence are so profound, they may rival early childhood as a critical period of development”, wrote Barbara </a:t>
            </a:r>
            <a:r>
              <a:rPr lang="en-US" dirty="0" err="1" smtClean="0"/>
              <a:t>Strauch</a:t>
            </a:r>
            <a:r>
              <a:rPr lang="en-US" dirty="0" smtClean="0"/>
              <a:t> in 2003. “The teenage brain, far from being readymade, undergoes a period of surprisingly complex and crucial development. </a:t>
            </a:r>
            <a:endParaRPr lang="en-US" sz="3400" dirty="0" smtClean="0"/>
          </a:p>
          <a:p>
            <a:pPr eaLnBrk="1" fontAlgn="auto" hangingPunct="1">
              <a:spcAft>
                <a:spcPts val="0"/>
              </a:spcAft>
              <a:buFont typeface="Arial" pitchFamily="34" charset="0"/>
              <a:buChar char="•"/>
              <a:defRPr/>
            </a:pPr>
            <a:endParaRPr lang="en-GB" b="1" dirty="0"/>
          </a:p>
        </p:txBody>
      </p:sp>
      <p:pic>
        <p:nvPicPr>
          <p:cNvPr id="41988" name="Picture 2" descr="http://ebooks-imgs.connect.com/product/400/000/000/000/000/077/354/400000000000000077354_s4.jpg"/>
          <p:cNvPicPr>
            <a:picLocks noChangeAspect="1" noChangeArrowheads="1"/>
          </p:cNvPicPr>
          <p:nvPr/>
        </p:nvPicPr>
        <p:blipFill>
          <a:blip r:embed="rId2" cstate="print"/>
          <a:srcRect/>
          <a:stretch>
            <a:fillRect/>
          </a:stretch>
        </p:blipFill>
        <p:spPr bwMode="auto">
          <a:xfrm>
            <a:off x="179388" y="3284538"/>
            <a:ext cx="1679575" cy="2592387"/>
          </a:xfrm>
          <a:prstGeom prst="rect">
            <a:avLst/>
          </a:prstGeom>
          <a:noFill/>
          <a:ln w="9525">
            <a:noFill/>
            <a:miter lim="800000"/>
            <a:headEnd/>
            <a:tailEnd/>
          </a:ln>
        </p:spPr>
      </p:pic>
      <p:pic>
        <p:nvPicPr>
          <p:cNvPr id="41989" name="Picture 2" descr="http://www.grownupbrain.com/images/BarbaraStrauch03.gif"/>
          <p:cNvPicPr>
            <a:picLocks noChangeAspect="1" noChangeArrowheads="1"/>
          </p:cNvPicPr>
          <p:nvPr/>
        </p:nvPicPr>
        <p:blipFill>
          <a:blip r:embed="rId3" cstate="print"/>
          <a:srcRect l="7561" b="22910"/>
          <a:stretch>
            <a:fillRect/>
          </a:stretch>
        </p:blipFill>
        <p:spPr bwMode="auto">
          <a:xfrm>
            <a:off x="107950" y="188913"/>
            <a:ext cx="1760538" cy="2232025"/>
          </a:xfrm>
          <a:prstGeom prst="rect">
            <a:avLst/>
          </a:prstGeom>
          <a:noFill/>
          <a:ln w="9525">
            <a:noFill/>
            <a:miter lim="800000"/>
            <a:headEnd/>
            <a:tailEnd/>
          </a:ln>
        </p:spPr>
      </p:pic>
      <p:pic>
        <p:nvPicPr>
          <p:cNvPr id="41992" name="Picture 7" descr="why are they so weird.jpg"/>
          <p:cNvPicPr>
            <a:picLocks noChangeAspect="1"/>
          </p:cNvPicPr>
          <p:nvPr/>
        </p:nvPicPr>
        <p:blipFill>
          <a:blip r:embed="rId4" cstate="print"/>
          <a:srcRect/>
          <a:stretch>
            <a:fillRect/>
          </a:stretch>
        </p:blipFill>
        <p:spPr bwMode="auto">
          <a:xfrm>
            <a:off x="7235825" y="2924175"/>
            <a:ext cx="1682750" cy="2592388"/>
          </a:xfrm>
          <a:prstGeom prst="rect">
            <a:avLst/>
          </a:prstGeom>
          <a:noFill/>
          <a:ln w="9525">
            <a:noFill/>
            <a:miter lim="800000"/>
            <a:headEnd/>
            <a:tailEnd/>
          </a:ln>
        </p:spPr>
      </p:pic>
      <p:sp>
        <p:nvSpPr>
          <p:cNvPr id="41993" name="TextBox 8"/>
          <p:cNvSpPr txBox="1">
            <a:spLocks noChangeArrowheads="1"/>
          </p:cNvSpPr>
          <p:nvPr/>
        </p:nvSpPr>
        <p:spPr bwMode="auto">
          <a:xfrm>
            <a:off x="2339975" y="5589588"/>
            <a:ext cx="5761038" cy="461962"/>
          </a:xfrm>
          <a:prstGeom prst="rect">
            <a:avLst/>
          </a:prstGeom>
          <a:noFill/>
          <a:ln w="9525">
            <a:noFill/>
            <a:miter lim="800000"/>
            <a:headEnd/>
            <a:tailEnd/>
          </a:ln>
        </p:spPr>
        <p:txBody>
          <a:bodyPr>
            <a:spAutoFit/>
          </a:bodyPr>
          <a:lstStyle/>
          <a:p>
            <a:r>
              <a:rPr lang="en-US" sz="2400" b="1">
                <a:latin typeface="Calibri" pitchFamily="34" charset="0"/>
              </a:rPr>
              <a:t>The adolescent brain</a:t>
            </a:r>
            <a:r>
              <a:rPr lang="en-US" sz="2400">
                <a:latin typeface="Calibri" pitchFamily="34" charset="0"/>
              </a:rPr>
              <a:t> </a:t>
            </a:r>
            <a:r>
              <a:rPr lang="en-US" sz="2400" b="1">
                <a:latin typeface="Calibri" pitchFamily="34" charset="0"/>
              </a:rPr>
              <a:t>is crazy by design</a:t>
            </a:r>
            <a:r>
              <a:rPr lang="en-US" sz="2400">
                <a:latin typeface="Calibri" pitchFamily="34" charset="0"/>
              </a:rPr>
              <a:t>.”</a:t>
            </a:r>
            <a:endParaRPr lang="en-GB" sz="240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GB" smtClean="0"/>
              <a:t>Becoming Adult</a:t>
            </a:r>
          </a:p>
        </p:txBody>
      </p:sp>
      <p:sp>
        <p:nvSpPr>
          <p:cNvPr id="3" name="Content Placeholder 2"/>
          <p:cNvSpPr>
            <a:spLocks noGrp="1"/>
          </p:cNvSpPr>
          <p:nvPr>
            <p:ph idx="1"/>
          </p:nvPr>
        </p:nvSpPr>
        <p:spPr>
          <a:xfrm>
            <a:off x="3635375" y="1600200"/>
            <a:ext cx="5051425" cy="4637088"/>
          </a:xfrm>
        </p:spPr>
        <p:txBody>
          <a:bodyPr rtlCol="0">
            <a:normAutofit fontScale="62500" lnSpcReduction="20000"/>
          </a:bodyPr>
          <a:lstStyle/>
          <a:p>
            <a:pPr marL="0" indent="0" algn="just" eaLnBrk="1" fontAlgn="auto" hangingPunct="1">
              <a:spcBef>
                <a:spcPts val="800"/>
              </a:spcBef>
              <a:spcAft>
                <a:spcPts val="800"/>
              </a:spcAft>
              <a:buFontTx/>
              <a:buNone/>
              <a:defRPr/>
            </a:pPr>
            <a:r>
              <a:rPr lang="en-GB" dirty="0" smtClean="0"/>
              <a:t>From the earliest of times the progression from dependent child to autonomous adult has been an issue of critical importance to all societies.</a:t>
            </a:r>
          </a:p>
          <a:p>
            <a:pPr marL="0" indent="0" algn="just" eaLnBrk="1" fontAlgn="auto" hangingPunct="1">
              <a:spcBef>
                <a:spcPct val="0"/>
              </a:spcBef>
              <a:spcAft>
                <a:spcPts val="0"/>
              </a:spcAft>
              <a:buFontTx/>
              <a:buNone/>
              <a:defRPr/>
            </a:pPr>
            <a:r>
              <a:rPr lang="en-GB" dirty="0" smtClean="0"/>
              <a:t>The adolescent brain, being “crazy by design,” could be a critical evolutionary adaptation that has built up over countless generations, and is essential to our species’ survival.  It is adolescence that drives human development by forcing young people in every generation to think beyond their own self-imposed limitations and exceed their parents’ aspirations.  These neurological changes in the young brain as it transforms itself means that adolescents have evolved to be apprentice-like learners, not pupils sitting at desks awaiting instruction.</a:t>
            </a:r>
          </a:p>
        </p:txBody>
      </p:sp>
      <p:pic>
        <p:nvPicPr>
          <p:cNvPr id="43012" name="Picture 2" descr="http://cc.pbsstatic.com/xl/05/5405/9780465015405.jpg"/>
          <p:cNvPicPr>
            <a:picLocks noChangeAspect="1" noChangeArrowheads="1"/>
          </p:cNvPicPr>
          <p:nvPr/>
        </p:nvPicPr>
        <p:blipFill>
          <a:blip r:embed="rId2" cstate="print"/>
          <a:srcRect/>
          <a:stretch>
            <a:fillRect/>
          </a:stretch>
        </p:blipFill>
        <p:spPr bwMode="auto">
          <a:xfrm>
            <a:off x="468313" y="1412875"/>
            <a:ext cx="2962275" cy="4524375"/>
          </a:xfrm>
          <a:prstGeom prst="rect">
            <a:avLst/>
          </a:prstGeom>
          <a:noFill/>
          <a:ln w="9525">
            <a:noFill/>
            <a:miter lim="800000"/>
            <a:headEnd/>
            <a:tailEnd/>
          </a:ln>
        </p:spPr>
      </p:pic>
      <p:sp>
        <p:nvSpPr>
          <p:cNvPr id="43015" name="TextBox 6"/>
          <p:cNvSpPr txBox="1">
            <a:spLocks noChangeArrowheads="1"/>
          </p:cNvSpPr>
          <p:nvPr/>
        </p:nvSpPr>
        <p:spPr bwMode="auto">
          <a:xfrm>
            <a:off x="468313" y="5876925"/>
            <a:ext cx="1008062" cy="369888"/>
          </a:xfrm>
          <a:prstGeom prst="rect">
            <a:avLst/>
          </a:prstGeom>
          <a:noFill/>
          <a:ln w="9525">
            <a:noFill/>
            <a:miter lim="800000"/>
            <a:headEnd/>
            <a:tailEnd/>
          </a:ln>
        </p:spPr>
        <p:txBody>
          <a:bodyPr>
            <a:spAutoFit/>
          </a:bodyPr>
          <a:lstStyle/>
          <a:p>
            <a:r>
              <a:rPr lang="en-GB">
                <a:latin typeface="Calibri" pitchFamily="34" charset="0"/>
              </a:rPr>
              <a:t>2002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srcRect/>
          <a:stretch>
            <a:fillRect/>
          </a:stretch>
        </p:blipFill>
        <p:spPr bwMode="auto">
          <a:xfrm>
            <a:off x="0" y="-1"/>
            <a:ext cx="9155788" cy="6858001"/>
          </a:xfrm>
          <a:prstGeom prst="rect">
            <a:avLst/>
          </a:prstGeom>
          <a:noFill/>
          <a:ln w="9525">
            <a:noFill/>
            <a:miter lim="800000"/>
            <a:headEnd/>
            <a:tailEnd/>
          </a:ln>
          <a:effectLst/>
        </p:spPr>
      </p:pic>
      <p:sp>
        <p:nvSpPr>
          <p:cNvPr id="2" name="Title 1"/>
          <p:cNvSpPr>
            <a:spLocks noGrp="1"/>
          </p:cNvSpPr>
          <p:nvPr>
            <p:ph type="title"/>
          </p:nvPr>
        </p:nvSpPr>
        <p:spPr>
          <a:xfrm>
            <a:off x="611560" y="5373216"/>
            <a:ext cx="8229600" cy="1143000"/>
          </a:xfrm>
        </p:spPr>
        <p:txBody>
          <a:bodyPr>
            <a:normAutofit fontScale="90000"/>
          </a:bodyPr>
          <a:lstStyle/>
          <a:p>
            <a:pPr algn="l"/>
            <a:r>
              <a:rPr lang="en-GB" sz="2700" b="1" dirty="0" smtClean="0">
                <a:solidFill>
                  <a:schemeClr val="bg1"/>
                </a:solidFill>
              </a:rPr>
              <a:t>Based on my book...</a:t>
            </a:r>
            <a:r>
              <a:rPr lang="en-GB" b="1" dirty="0" smtClean="0">
                <a:solidFill>
                  <a:schemeClr val="bg1"/>
                </a:solidFill>
              </a:rPr>
              <a:t/>
            </a:r>
            <a:br>
              <a:rPr lang="en-GB" b="1" dirty="0" smtClean="0">
                <a:solidFill>
                  <a:schemeClr val="bg1"/>
                </a:solidFill>
              </a:rPr>
            </a:br>
            <a:r>
              <a:rPr lang="en-GB" b="1" dirty="0" smtClean="0">
                <a:solidFill>
                  <a:schemeClr val="bg1"/>
                </a:solidFill>
              </a:rPr>
              <a:t>Overschooled but Undereducated</a:t>
            </a:r>
            <a:endParaRPr lang="en-GB" b="1" dirty="0">
              <a:solidFill>
                <a:schemeClr val="bg1"/>
              </a:solidFill>
            </a:endParaRPr>
          </a:p>
        </p:txBody>
      </p:sp>
      <p:sp>
        <p:nvSpPr>
          <p:cNvPr id="4" name="TextBox 3"/>
          <p:cNvSpPr txBox="1"/>
          <p:nvPr/>
        </p:nvSpPr>
        <p:spPr>
          <a:xfrm>
            <a:off x="755576" y="764704"/>
            <a:ext cx="7344816" cy="1384995"/>
          </a:xfrm>
          <a:prstGeom prst="rect">
            <a:avLst/>
          </a:prstGeom>
          <a:noFill/>
        </p:spPr>
        <p:txBody>
          <a:bodyPr wrap="square" rtlCol="0">
            <a:spAutoFit/>
          </a:bodyPr>
          <a:lstStyle/>
          <a:p>
            <a:r>
              <a:rPr lang="en-GB" sz="4000" b="1" dirty="0" smtClean="0"/>
              <a:t>Knowing What We Now Know...</a:t>
            </a:r>
          </a:p>
          <a:p>
            <a:pPr algn="ctr"/>
            <a:endParaRPr lang="en-GB" sz="1200" b="1" dirty="0" smtClean="0"/>
          </a:p>
          <a:p>
            <a:pPr algn="ctr"/>
            <a:r>
              <a:rPr lang="en-GB" sz="3200" b="1" dirty="0" smtClean="0"/>
              <a:t>John Abbott</a:t>
            </a:r>
            <a:endParaRPr lang="en-GB" sz="3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260350"/>
            <a:ext cx="9144000" cy="706438"/>
          </a:xfrm>
        </p:spPr>
        <p:txBody>
          <a:bodyPr>
            <a:normAutofit fontScale="90000"/>
          </a:bodyPr>
          <a:lstStyle/>
          <a:p>
            <a:pPr eaLnBrk="1" hangingPunct="1"/>
            <a:r>
              <a:rPr lang="en-GB" b="1" smtClean="0"/>
              <a:t>Flow</a:t>
            </a:r>
            <a:endParaRPr lang="en-GB" smtClean="0"/>
          </a:p>
        </p:txBody>
      </p:sp>
      <p:sp>
        <p:nvSpPr>
          <p:cNvPr id="3" name="Content Placeholder 2"/>
          <p:cNvSpPr>
            <a:spLocks noGrp="1"/>
          </p:cNvSpPr>
          <p:nvPr>
            <p:ph idx="1"/>
          </p:nvPr>
        </p:nvSpPr>
        <p:spPr>
          <a:xfrm>
            <a:off x="2771775" y="1196975"/>
            <a:ext cx="5926138" cy="3527425"/>
          </a:xfrm>
        </p:spPr>
        <p:txBody>
          <a:bodyPr rtlCol="0">
            <a:normAutofit fontScale="70000" lnSpcReduction="20000"/>
          </a:bodyPr>
          <a:lstStyle/>
          <a:p>
            <a:pPr marL="0" indent="0" algn="just" eaLnBrk="1" fontAlgn="auto" hangingPunct="1">
              <a:spcBef>
                <a:spcPts val="200"/>
              </a:spcBef>
              <a:spcAft>
                <a:spcPts val="0"/>
              </a:spcAft>
              <a:buFontTx/>
              <a:buNone/>
              <a:defRPr/>
            </a:pPr>
            <a:r>
              <a:rPr lang="en-US" dirty="0" smtClean="0"/>
              <a:t>Neuroscientists, together with psychologists and evolutionary scientists are starting to “show that youngsters who are empowered as adolescents to take charge of their own futures will make better citizens for the future than did so many of their parents and their grandparents who suffered from being overschooled but undereducated in their own generations.”</a:t>
            </a:r>
          </a:p>
          <a:p>
            <a:pPr marL="0" indent="0" algn="just" eaLnBrk="1" fontAlgn="auto" hangingPunct="1">
              <a:spcBef>
                <a:spcPts val="200"/>
              </a:spcBef>
              <a:spcAft>
                <a:spcPts val="0"/>
              </a:spcAft>
              <a:buFontTx/>
              <a:buNone/>
              <a:defRPr/>
            </a:pPr>
            <a:endParaRPr lang="en-US" dirty="0" smtClean="0"/>
          </a:p>
          <a:p>
            <a:pPr marL="0" indent="0" algn="just" eaLnBrk="1" fontAlgn="auto" hangingPunct="1">
              <a:spcBef>
                <a:spcPts val="200"/>
              </a:spcBef>
              <a:spcAft>
                <a:spcPts val="0"/>
              </a:spcAft>
              <a:buFontTx/>
              <a:buNone/>
              <a:defRPr/>
            </a:pPr>
            <a:r>
              <a:rPr lang="en-US" dirty="0" smtClean="0"/>
              <a:t>“Students who get the most out of school, and have the highest future expectations, are those who find school more play-like than work-like.</a:t>
            </a:r>
          </a:p>
          <a:p>
            <a:pPr marL="0" indent="0" algn="just" eaLnBrk="1" fontAlgn="auto" hangingPunct="1">
              <a:spcBef>
                <a:spcPts val="800"/>
              </a:spcBef>
              <a:spcAft>
                <a:spcPts val="0"/>
              </a:spcAft>
              <a:buFontTx/>
              <a:buNone/>
              <a:defRPr/>
            </a:pPr>
            <a:endParaRPr lang="en-US" dirty="0" smtClean="0"/>
          </a:p>
        </p:txBody>
      </p:sp>
      <p:pic>
        <p:nvPicPr>
          <p:cNvPr id="44037" name="Picture 4" descr="http://i43.tower.com/images/mm100349800/finding-flow-psychology-engagement-with-everyday-life-mihaly-csikszentmihalyi-paperback-cover-art.jpg"/>
          <p:cNvPicPr>
            <a:picLocks noChangeAspect="1" noChangeArrowheads="1"/>
          </p:cNvPicPr>
          <p:nvPr/>
        </p:nvPicPr>
        <p:blipFill>
          <a:blip r:embed="rId2" cstate="print"/>
          <a:srcRect/>
          <a:stretch>
            <a:fillRect/>
          </a:stretch>
        </p:blipFill>
        <p:spPr bwMode="auto">
          <a:xfrm>
            <a:off x="179388" y="908050"/>
            <a:ext cx="2352675" cy="3600450"/>
          </a:xfrm>
          <a:prstGeom prst="rect">
            <a:avLst/>
          </a:prstGeom>
          <a:noFill/>
          <a:ln w="9525">
            <a:noFill/>
            <a:miter lim="800000"/>
            <a:headEnd/>
            <a:tailEnd/>
          </a:ln>
        </p:spPr>
      </p:pic>
      <p:sp>
        <p:nvSpPr>
          <p:cNvPr id="44038" name="Rectangle 5"/>
          <p:cNvSpPr>
            <a:spLocks noChangeArrowheads="1"/>
          </p:cNvSpPr>
          <p:nvPr/>
        </p:nvSpPr>
        <p:spPr bwMode="auto">
          <a:xfrm>
            <a:off x="250825" y="4797425"/>
            <a:ext cx="8281988" cy="1446213"/>
          </a:xfrm>
          <a:prstGeom prst="rect">
            <a:avLst/>
          </a:prstGeom>
          <a:noFill/>
          <a:ln w="9525">
            <a:noFill/>
            <a:miter lim="800000"/>
            <a:headEnd/>
            <a:tailEnd/>
          </a:ln>
        </p:spPr>
        <p:txBody>
          <a:bodyPr>
            <a:spAutoFit/>
          </a:bodyPr>
          <a:lstStyle/>
          <a:p>
            <a:pPr algn="just">
              <a:spcBef>
                <a:spcPts val="400"/>
              </a:spcBef>
            </a:pPr>
            <a:r>
              <a:rPr lang="en-US" sz="2200">
                <a:latin typeface="Calibri" pitchFamily="34" charset="0"/>
              </a:rPr>
              <a:t>“Clear vocational goals and good work experiences do not guarantee a smooth transition to adult work. Engaging activities – with intense involvement regardless of content – are essential for building the optimism and resilience crucial to satisfying work lives.”</a:t>
            </a:r>
            <a:endParaRPr lang="en-GB" sz="2200">
              <a:latin typeface="Calibri" pitchFamily="34" charset="0"/>
            </a:endParaRPr>
          </a:p>
        </p:txBody>
      </p:sp>
      <p:sp>
        <p:nvSpPr>
          <p:cNvPr id="44040" name="TextBox 7"/>
          <p:cNvSpPr txBox="1">
            <a:spLocks noChangeArrowheads="1"/>
          </p:cNvSpPr>
          <p:nvPr/>
        </p:nvSpPr>
        <p:spPr bwMode="auto">
          <a:xfrm>
            <a:off x="0" y="4437063"/>
            <a:ext cx="1152525" cy="369887"/>
          </a:xfrm>
          <a:prstGeom prst="rect">
            <a:avLst/>
          </a:prstGeom>
          <a:noFill/>
          <a:ln w="9525">
            <a:noFill/>
            <a:miter lim="800000"/>
            <a:headEnd/>
            <a:tailEnd/>
          </a:ln>
        </p:spPr>
        <p:txBody>
          <a:bodyPr>
            <a:spAutoFit/>
          </a:bodyPr>
          <a:lstStyle/>
          <a:p>
            <a:r>
              <a:rPr lang="en-GB">
                <a:latin typeface="Calibri" pitchFamily="34" charset="0"/>
              </a:rPr>
              <a:t>1997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prairies.jpg"/>
          <p:cNvPicPr>
            <a:picLocks noChangeAspect="1"/>
          </p:cNvPicPr>
          <p:nvPr/>
        </p:nvPicPr>
        <p:blipFill>
          <a:blip r:embed="rId2" cstate="print">
            <a:lum bright="36000" contrast="-4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95288" y="0"/>
            <a:ext cx="8229600" cy="1143000"/>
          </a:xfrm>
        </p:spPr>
        <p:txBody>
          <a:bodyPr rtlCol="0">
            <a:normAutofit fontScale="90000"/>
          </a:bodyPr>
          <a:lstStyle/>
          <a:p>
            <a:pPr eaLnBrk="1" fontAlgn="auto" hangingPunct="1">
              <a:spcAft>
                <a:spcPts val="0"/>
              </a:spcAft>
              <a:defRPr/>
            </a:pPr>
            <a:r>
              <a:rPr lang="en-GB" b="1" dirty="0" smtClean="0"/>
              <a:t>Don’t Fence Me In</a:t>
            </a:r>
            <a:r>
              <a:rPr lang="en-GB" dirty="0" smtClean="0"/>
              <a:t> – Cole Porter, </a:t>
            </a:r>
            <a:r>
              <a:rPr lang="en-GB" sz="2700" dirty="0" smtClean="0"/>
              <a:t>1934</a:t>
            </a:r>
            <a:endParaRPr lang="en-GB" sz="2700" b="1" dirty="0"/>
          </a:p>
        </p:txBody>
      </p:sp>
      <p:sp>
        <p:nvSpPr>
          <p:cNvPr id="3" name="Content Placeholder 2"/>
          <p:cNvSpPr>
            <a:spLocks noGrp="1"/>
          </p:cNvSpPr>
          <p:nvPr>
            <p:ph idx="1"/>
          </p:nvPr>
        </p:nvSpPr>
        <p:spPr>
          <a:xfrm>
            <a:off x="323850" y="1196975"/>
            <a:ext cx="8820150" cy="5661025"/>
          </a:xfrm>
        </p:spPr>
        <p:txBody>
          <a:bodyPr rtlCol="0">
            <a:normAutofit fontScale="40000" lnSpcReduction="20000"/>
          </a:bodyPr>
          <a:lstStyle/>
          <a:p>
            <a:pPr eaLnBrk="1" fontAlgn="auto" hangingPunct="1">
              <a:lnSpc>
                <a:spcPct val="160000"/>
              </a:lnSpc>
              <a:spcAft>
                <a:spcPts val="0"/>
              </a:spcAft>
              <a:buFont typeface="Arial" pitchFamily="34" charset="0"/>
              <a:buNone/>
              <a:defRPr/>
            </a:pPr>
            <a:r>
              <a:rPr lang="en-GB" sz="5900" dirty="0" smtClean="0"/>
              <a:t>	</a:t>
            </a:r>
            <a:r>
              <a:rPr lang="en-GB" sz="7000" b="1" dirty="0" smtClean="0"/>
              <a:t>Oh, give me land, lots of land under starry skies above, </a:t>
            </a:r>
            <a:br>
              <a:rPr lang="en-GB" sz="7000" b="1" dirty="0" smtClean="0"/>
            </a:br>
            <a:r>
              <a:rPr lang="en-GB" sz="7000" b="1" dirty="0" smtClean="0"/>
              <a:t>Don't fence me in. </a:t>
            </a:r>
            <a:br>
              <a:rPr lang="en-GB" sz="7000" b="1" dirty="0" smtClean="0"/>
            </a:br>
            <a:r>
              <a:rPr lang="en-GB" sz="7000" b="1" dirty="0" smtClean="0"/>
              <a:t>Let me ride through the wide open country that I love, </a:t>
            </a:r>
            <a:br>
              <a:rPr lang="en-GB" sz="7000" b="1" dirty="0" smtClean="0"/>
            </a:br>
            <a:r>
              <a:rPr lang="en-GB" sz="7000" b="1" dirty="0" smtClean="0"/>
              <a:t>Don't fence me in. </a:t>
            </a:r>
            <a:br>
              <a:rPr lang="en-GB" sz="7000" b="1" dirty="0" smtClean="0"/>
            </a:br>
            <a:r>
              <a:rPr lang="en-GB" sz="7000" b="1" dirty="0" smtClean="0"/>
              <a:t>Let me be by myself in the </a:t>
            </a:r>
            <a:r>
              <a:rPr lang="en-GB" sz="7000" b="1" dirty="0" err="1" smtClean="0"/>
              <a:t>evenin</a:t>
            </a:r>
            <a:r>
              <a:rPr lang="en-GB" sz="7000" b="1" dirty="0" smtClean="0"/>
              <a:t>' breeze, </a:t>
            </a:r>
            <a:br>
              <a:rPr lang="en-GB" sz="7000" b="1" dirty="0" smtClean="0"/>
            </a:br>
            <a:r>
              <a:rPr lang="en-GB" sz="7000" b="1" dirty="0" smtClean="0"/>
              <a:t>And listen to the murmur of the cottonwood trees, </a:t>
            </a:r>
            <a:br>
              <a:rPr lang="en-GB" sz="7000" b="1" dirty="0" smtClean="0"/>
            </a:br>
            <a:r>
              <a:rPr lang="en-GB" sz="7000" b="1" dirty="0" smtClean="0"/>
              <a:t>Send me off forever but I ask you please, </a:t>
            </a:r>
            <a:br>
              <a:rPr lang="en-GB" sz="7000" b="1" dirty="0" smtClean="0"/>
            </a:br>
            <a:r>
              <a:rPr lang="en-GB" sz="7000" b="1" dirty="0" smtClean="0"/>
              <a:t>Don't fence me in. </a:t>
            </a:r>
            <a:r>
              <a:rPr lang="en-GB" dirty="0" smtClean="0"/>
              <a:t/>
            </a:r>
            <a:br>
              <a:rPr lang="en-GB" dirty="0" smtClean="0"/>
            </a:br>
            <a:endParaRPr lang="en-GB" dirty="0"/>
          </a:p>
        </p:txBody>
      </p:sp>
      <p:pic>
        <p:nvPicPr>
          <p:cNvPr id="8" name="Picture 7" descr="tribe apart.jpg"/>
          <p:cNvPicPr>
            <a:picLocks noChangeAspect="1"/>
          </p:cNvPicPr>
          <p:nvPr/>
        </p:nvPicPr>
        <p:blipFill>
          <a:blip r:embed="rId3" cstate="print"/>
          <a:stretch>
            <a:fillRect/>
          </a:stretch>
        </p:blipFill>
        <p:spPr>
          <a:xfrm>
            <a:off x="6948264" y="5157192"/>
            <a:ext cx="1915884" cy="1470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heuso.files.wordpress.com/2010/01/fg_uso_sesame_19jan2010_9219.jpg"/>
          <p:cNvPicPr>
            <a:picLocks noChangeAspect="1" noChangeArrowheads="1"/>
          </p:cNvPicPr>
          <p:nvPr/>
        </p:nvPicPr>
        <p:blipFill>
          <a:blip r:embed="rId2" cstate="print">
            <a:duotone>
              <a:schemeClr val="bg2">
                <a:shade val="45000"/>
                <a:satMod val="135000"/>
              </a:schemeClr>
              <a:prstClr val="white"/>
            </a:duotone>
            <a:lum bright="18000"/>
          </a:blip>
          <a:srcRect l="10089"/>
          <a:stretch>
            <a:fillRect/>
          </a:stretch>
        </p:blipFill>
        <p:spPr bwMode="auto">
          <a:xfrm>
            <a:off x="0" y="0"/>
            <a:ext cx="9144000" cy="6858000"/>
          </a:xfrm>
          <a:prstGeom prst="rect">
            <a:avLst/>
          </a:prstGeom>
          <a:noFill/>
        </p:spPr>
      </p:pic>
      <p:sp>
        <p:nvSpPr>
          <p:cNvPr id="47107" name="Title 1"/>
          <p:cNvSpPr>
            <a:spLocks noGrp="1"/>
          </p:cNvSpPr>
          <p:nvPr>
            <p:ph type="title"/>
          </p:nvPr>
        </p:nvSpPr>
        <p:spPr>
          <a:xfrm>
            <a:off x="468313" y="260350"/>
            <a:ext cx="8229600" cy="1143000"/>
          </a:xfrm>
        </p:spPr>
        <p:txBody>
          <a:bodyPr/>
          <a:lstStyle/>
          <a:p>
            <a:pPr eaLnBrk="1" hangingPunct="1"/>
            <a:r>
              <a:rPr lang="en-GB" smtClean="0"/>
              <a:t>So What Now?</a:t>
            </a:r>
          </a:p>
        </p:txBody>
      </p:sp>
      <p:sp>
        <p:nvSpPr>
          <p:cNvPr id="47108" name="Content Placeholder 2"/>
          <p:cNvSpPr>
            <a:spLocks noGrp="1"/>
          </p:cNvSpPr>
          <p:nvPr>
            <p:ph idx="1"/>
          </p:nvPr>
        </p:nvSpPr>
        <p:spPr>
          <a:xfrm>
            <a:off x="0" y="1600200"/>
            <a:ext cx="8820150" cy="4525963"/>
          </a:xfrm>
        </p:spPr>
        <p:txBody>
          <a:bodyPr/>
          <a:lstStyle/>
          <a:p>
            <a:pPr algn="just" eaLnBrk="1" hangingPunct="1">
              <a:buFont typeface="Arial" charset="0"/>
              <a:buNone/>
            </a:pPr>
            <a:r>
              <a:rPr lang="en-GB" sz="3500" b="1" smtClean="0"/>
              <a:t>	Formal schooling, </a:t>
            </a:r>
            <a:r>
              <a:rPr lang="en-GB" sz="3500" smtClean="0"/>
              <a:t>therefore, has to start a dynamic process through which students are progressively weaned from their dependence on teachers and institutions, and given the confidence to manage their own learning, collaborating with colleagues as appropriate, and using a range of resources and learning situations. </a:t>
            </a:r>
            <a:endParaRPr lang="en-GB" sz="3500" b="1"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orn to Learn people"/>
          <p:cNvPicPr>
            <a:picLocks noChangeAspect="1" noChangeArrowheads="1"/>
          </p:cNvPicPr>
          <p:nvPr/>
        </p:nvPicPr>
        <p:blipFill>
          <a:blip r:embed="rId2" cstate="print"/>
          <a:srcRect/>
          <a:stretch>
            <a:fillRect/>
          </a:stretch>
        </p:blipFill>
        <p:spPr bwMode="auto">
          <a:xfrm>
            <a:off x="2843808" y="4784169"/>
            <a:ext cx="3888432" cy="2073831"/>
          </a:xfrm>
          <a:prstGeom prst="rect">
            <a:avLst/>
          </a:prstGeom>
          <a:noFill/>
        </p:spPr>
      </p:pic>
      <p:pic>
        <p:nvPicPr>
          <p:cNvPr id="3078" name="Picture 6" descr="C:\Users\user\Documents\Born-to-learn\Born to Learn jpeg logo.jpg"/>
          <p:cNvPicPr>
            <a:picLocks noChangeAspect="1" noChangeArrowheads="1"/>
          </p:cNvPicPr>
          <p:nvPr/>
        </p:nvPicPr>
        <p:blipFill>
          <a:blip r:embed="rId3" cstate="print"/>
          <a:srcRect/>
          <a:stretch>
            <a:fillRect/>
          </a:stretch>
        </p:blipFill>
        <p:spPr bwMode="auto">
          <a:xfrm>
            <a:off x="179512" y="188640"/>
            <a:ext cx="1914525" cy="1647825"/>
          </a:xfrm>
          <a:prstGeom prst="rect">
            <a:avLst/>
          </a:prstGeom>
          <a:noFill/>
        </p:spPr>
      </p:pic>
      <p:sp>
        <p:nvSpPr>
          <p:cNvPr id="8" name="TextBox 7"/>
          <p:cNvSpPr txBox="1"/>
          <p:nvPr/>
        </p:nvSpPr>
        <p:spPr>
          <a:xfrm>
            <a:off x="467544" y="2996952"/>
            <a:ext cx="7920880" cy="1631216"/>
          </a:xfrm>
          <a:prstGeom prst="rect">
            <a:avLst/>
          </a:prstGeom>
          <a:noFill/>
        </p:spPr>
        <p:txBody>
          <a:bodyPr wrap="square" rtlCol="0">
            <a:spAutoFit/>
          </a:bodyPr>
          <a:lstStyle/>
          <a:p>
            <a:pPr>
              <a:spcBef>
                <a:spcPts val="1200"/>
              </a:spcBef>
            </a:pPr>
            <a:r>
              <a:rPr lang="en-GB" sz="3600" b="1" dirty="0" smtClean="0">
                <a:effectLst>
                  <a:outerShdw blurRad="38100" dist="38100" dir="2700000" algn="tl">
                    <a:srgbClr val="000000">
                      <a:alpha val="43137"/>
                    </a:srgbClr>
                  </a:outerShdw>
                </a:effectLst>
                <a:hlinkClick r:id="rId4"/>
              </a:rPr>
              <a:t>Faustian Bargain (trailer)</a:t>
            </a:r>
            <a:endParaRPr lang="en-GB" sz="3600" dirty="0" smtClean="0"/>
          </a:p>
          <a:p>
            <a:r>
              <a:rPr lang="en-GB" sz="3600" dirty="0" smtClean="0"/>
              <a:t/>
            </a:r>
            <a:br>
              <a:rPr lang="en-GB" sz="3600" dirty="0" smtClean="0"/>
            </a:br>
            <a:r>
              <a:rPr lang="en-GB" sz="2800" dirty="0" smtClean="0"/>
              <a:t>or visit </a:t>
            </a:r>
            <a:r>
              <a:rPr lang="en-GB" sz="2800" dirty="0" smtClean="0">
                <a:hlinkClick r:id="rId4"/>
              </a:rPr>
              <a:t>www.vimeo.com/29948790</a:t>
            </a:r>
            <a:endParaRPr lang="en-GB" sz="2800" dirty="0"/>
          </a:p>
        </p:txBody>
      </p:sp>
      <p:sp>
        <p:nvSpPr>
          <p:cNvPr id="5" name="TextBox 4"/>
          <p:cNvSpPr txBox="1"/>
          <p:nvPr/>
        </p:nvSpPr>
        <p:spPr>
          <a:xfrm>
            <a:off x="2339752" y="476672"/>
            <a:ext cx="6408712" cy="2092881"/>
          </a:xfrm>
          <a:prstGeom prst="rect">
            <a:avLst/>
          </a:prstGeom>
          <a:noFill/>
        </p:spPr>
        <p:txBody>
          <a:bodyPr wrap="square" rtlCol="0">
            <a:spAutoFit/>
          </a:bodyPr>
          <a:lstStyle/>
          <a:p>
            <a:r>
              <a:rPr lang="en-GB" sz="2800" b="1" dirty="0" smtClean="0"/>
              <a:t>Nb. If when viewing the following slide the animation does not appear, please follow the link below, and then return to this </a:t>
            </a:r>
            <a:r>
              <a:rPr lang="en-GB" sz="2800" b="1" dirty="0" err="1" smtClean="0"/>
              <a:t>Powerpoint</a:t>
            </a:r>
            <a:r>
              <a:rPr lang="en-GB" sz="2800" b="1" dirty="0" smtClean="0"/>
              <a:t> presentation afterwards.</a:t>
            </a:r>
            <a:endParaRPr lang="en-GB" sz="2800" dirty="0" smtClean="0"/>
          </a:p>
          <a:p>
            <a:endParaRPr lang="en-GB"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3.wmv">
            <a:hlinkClick r:id="" action="ppaction://media"/>
          </p:cNvPr>
          <p:cNvPicPr>
            <a:picLocks noGrp="1" noRot="1" noChangeAspect="1"/>
          </p:cNvPicPr>
          <p:nvPr>
            <p:ph idx="1"/>
            <a:videoFile r:link="rId1"/>
          </p:nvPr>
        </p:nvPicPr>
        <p:blipFill>
          <a:blip r:embed="rId3" cstate="print"/>
          <a:stretch>
            <a:fillRect/>
          </a:stretch>
        </p:blipFill>
        <p:spPr>
          <a:xfrm>
            <a:off x="-324544" y="692696"/>
            <a:ext cx="9753600" cy="5414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8313" y="188913"/>
            <a:ext cx="8229600" cy="1143000"/>
          </a:xfrm>
        </p:spPr>
        <p:txBody>
          <a:bodyPr/>
          <a:lstStyle/>
          <a:p>
            <a:pPr eaLnBrk="1" hangingPunct="1"/>
            <a:r>
              <a:rPr lang="en-GB" smtClean="0"/>
              <a:t>Time is going by</a:t>
            </a:r>
          </a:p>
        </p:txBody>
      </p:sp>
      <p:sp>
        <p:nvSpPr>
          <p:cNvPr id="54275" name="Content Placeholder 2"/>
          <p:cNvSpPr>
            <a:spLocks noGrp="1"/>
          </p:cNvSpPr>
          <p:nvPr>
            <p:ph idx="1"/>
          </p:nvPr>
        </p:nvSpPr>
        <p:spPr>
          <a:xfrm>
            <a:off x="468313" y="1268413"/>
            <a:ext cx="8229600" cy="5184923"/>
          </a:xfrm>
        </p:spPr>
        <p:txBody>
          <a:bodyPr>
            <a:normAutofit lnSpcReduction="10000"/>
          </a:bodyPr>
          <a:lstStyle/>
          <a:p>
            <a:pPr eaLnBrk="1" hangingPunct="1">
              <a:buFont typeface="Arial" charset="0"/>
              <a:buNone/>
            </a:pPr>
            <a:r>
              <a:rPr lang="en-US" dirty="0" smtClean="0"/>
              <a:t>	</a:t>
            </a:r>
            <a:r>
              <a:rPr lang="en-US" sz="2200" dirty="0" smtClean="0"/>
              <a:t>"The biggest crisis we are facing is a Crisis of Meaning. The tremendous social changes of the last 100 years have stripped modern society of that which gives us meaning be it in our roots to our ancestors, religions, spirituality, our relationship to nature...... Within this Crisis of Meaning our young people are facing a MORAL crisis - a crisis of values.  Without these anchors young people no longer understand the value of perseverance, learning for learning's sake etc.. Instead our daily lives are filled with a pursuit of money and temporary ecstasy. Both of these goals are </a:t>
            </a:r>
          </a:p>
          <a:p>
            <a:pPr eaLnBrk="1" hangingPunct="1">
              <a:buFont typeface="Arial" charset="0"/>
              <a:buNone/>
            </a:pPr>
            <a:r>
              <a:rPr lang="en-US" sz="2200" dirty="0" smtClean="0"/>
              <a:t>	</a:t>
            </a:r>
            <a:r>
              <a:rPr lang="en-US" sz="2200" dirty="0" err="1" smtClean="0"/>
              <a:t>unfulfillable</a:t>
            </a:r>
            <a:r>
              <a:rPr lang="en-US" sz="2200" dirty="0" smtClean="0"/>
              <a:t> and result in a misguided frenzy in the </a:t>
            </a:r>
          </a:p>
          <a:p>
            <a:pPr eaLnBrk="1" hangingPunct="1">
              <a:buFont typeface="Arial" charset="0"/>
              <a:buNone/>
            </a:pPr>
            <a:r>
              <a:rPr lang="en-US" sz="2200" dirty="0" smtClean="0"/>
              <a:t>	pursuit of the next thrill, or in depression.</a:t>
            </a:r>
            <a:endParaRPr lang="en-US" sz="2300" dirty="0" smtClean="0"/>
          </a:p>
          <a:p>
            <a:pPr eaLnBrk="1" hangingPunct="1">
              <a:buFont typeface="Arial" charset="0"/>
              <a:buNone/>
            </a:pPr>
            <a:endParaRPr lang="en-US" sz="2300" dirty="0" smtClean="0"/>
          </a:p>
          <a:p>
            <a:pPr eaLnBrk="1" hangingPunct="1">
              <a:spcBef>
                <a:spcPct val="0"/>
              </a:spcBef>
              <a:buFont typeface="Arial" charset="0"/>
              <a:buNone/>
            </a:pPr>
            <a:r>
              <a:rPr lang="en-US" sz="2300" dirty="0" smtClean="0"/>
              <a:t>	</a:t>
            </a:r>
            <a:r>
              <a:rPr lang="en-US" sz="1600" dirty="0" smtClean="0"/>
              <a:t>E-mail from Dr Rolando </a:t>
            </a:r>
            <a:r>
              <a:rPr lang="en-US" sz="1600" dirty="0" err="1" smtClean="0"/>
              <a:t>Jubis</a:t>
            </a:r>
            <a:endParaRPr lang="en-GB" sz="1600" dirty="0" smtClean="0"/>
          </a:p>
          <a:p>
            <a:pPr eaLnBrk="1" hangingPunct="1">
              <a:spcBef>
                <a:spcPct val="0"/>
              </a:spcBef>
              <a:buFont typeface="Arial" charset="0"/>
              <a:buNone/>
            </a:pPr>
            <a:r>
              <a:rPr lang="en-US" sz="1600" dirty="0" smtClean="0"/>
              <a:t>	Psychologist and Counselor</a:t>
            </a:r>
            <a:endParaRPr lang="en-GB" sz="1600" dirty="0" smtClean="0"/>
          </a:p>
          <a:p>
            <a:pPr eaLnBrk="1" hangingPunct="1">
              <a:spcBef>
                <a:spcPct val="0"/>
              </a:spcBef>
              <a:buFont typeface="Arial" charset="0"/>
              <a:buNone/>
            </a:pPr>
            <a:r>
              <a:rPr lang="en-US" sz="1600" dirty="0" smtClean="0"/>
              <a:t>	Jakarta International School, 11/11/00</a:t>
            </a:r>
            <a:endParaRPr lang="en-GB" sz="1600" dirty="0" smtClean="0"/>
          </a:p>
          <a:p>
            <a:pPr eaLnBrk="1" hangingPunct="1"/>
            <a:endParaRPr lang="en-GB" dirty="0" smtClean="0"/>
          </a:p>
        </p:txBody>
      </p:sp>
      <p:pic>
        <p:nvPicPr>
          <p:cNvPr id="54276" name="Picture 3" descr="aurelie feb.JPG"/>
          <p:cNvPicPr>
            <a:picLocks noChangeAspect="1"/>
          </p:cNvPicPr>
          <p:nvPr/>
        </p:nvPicPr>
        <p:blipFill>
          <a:blip r:embed="rId2" cstate="print"/>
          <a:srcRect/>
          <a:stretch>
            <a:fillRect/>
          </a:stretch>
        </p:blipFill>
        <p:spPr bwMode="auto">
          <a:xfrm>
            <a:off x="7165975" y="4221163"/>
            <a:ext cx="1978025" cy="2636837"/>
          </a:xfrm>
          <a:prstGeom prst="rect">
            <a:avLst/>
          </a:prstGeom>
          <a:noFill/>
          <a:ln w="9525">
            <a:noFill/>
            <a:miter lim="800000"/>
            <a:headEnd/>
            <a:tailEnd/>
          </a:ln>
        </p:spPr>
      </p:pic>
    </p:spTree>
    <p:extLst>
      <p:ext uri="{BB962C8B-B14F-4D97-AF65-F5344CB8AC3E}">
        <p14:creationId xmlns:p14="http://schemas.microsoft.com/office/powerpoint/2010/main" xmlns="" val="22760712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55776" y="836712"/>
            <a:ext cx="6192688" cy="2831544"/>
          </a:xfrm>
          <a:prstGeom prst="rect">
            <a:avLst/>
          </a:prstGeom>
          <a:noFill/>
        </p:spPr>
        <p:txBody>
          <a:bodyPr wrap="square" rtlCol="0">
            <a:spAutoFit/>
          </a:bodyPr>
          <a:lstStyle/>
          <a:p>
            <a:r>
              <a:rPr lang="en-GB" sz="2000" dirty="0" smtClean="0"/>
              <a:t>Asked on 1</a:t>
            </a:r>
            <a:r>
              <a:rPr lang="en-GB" sz="2000" baseline="30000" dirty="0" smtClean="0"/>
              <a:t>st</a:t>
            </a:r>
            <a:r>
              <a:rPr lang="en-GB" sz="2000" dirty="0" smtClean="0"/>
              <a:t> January 2000 what chance he gave the world of surviving the next thousand years, Sir Martin Rees, the Astronomer Royal and later President of the Royal Society said; “I’m not sure about the next millennium but I think I give us a 50/50 chance of surviving the next hundred years.  I fear that the speed of man’s technological discoveries is outpacing our wisdom and ability to control what we have discovered…”</a:t>
            </a:r>
          </a:p>
          <a:p>
            <a:endParaRPr lang="en-GB" dirty="0"/>
          </a:p>
        </p:txBody>
      </p:sp>
      <p:pic>
        <p:nvPicPr>
          <p:cNvPr id="4" name="Content Placeholder 3" descr="New Picture (12).bmp"/>
          <p:cNvPicPr>
            <a:picLocks noGrp="1" noChangeAspect="1"/>
          </p:cNvPicPr>
          <p:nvPr>
            <p:ph idx="1"/>
          </p:nvPr>
        </p:nvPicPr>
        <p:blipFill>
          <a:blip r:embed="rId2" cstate="print"/>
          <a:stretch>
            <a:fillRect/>
          </a:stretch>
        </p:blipFill>
        <p:spPr>
          <a:xfrm>
            <a:off x="0" y="0"/>
            <a:ext cx="2483768" cy="3286216"/>
          </a:xfrm>
        </p:spPr>
      </p:pic>
      <p:sp>
        <p:nvSpPr>
          <p:cNvPr id="10" name="TextBox 9"/>
          <p:cNvSpPr txBox="1"/>
          <p:nvPr/>
        </p:nvSpPr>
        <p:spPr>
          <a:xfrm>
            <a:off x="467544" y="4293096"/>
            <a:ext cx="5112568" cy="1015663"/>
          </a:xfrm>
          <a:prstGeom prst="rect">
            <a:avLst/>
          </a:prstGeom>
          <a:noFill/>
        </p:spPr>
        <p:txBody>
          <a:bodyPr wrap="square" rtlCol="0">
            <a:spAutoFit/>
          </a:bodyPr>
          <a:lstStyle/>
          <a:p>
            <a:r>
              <a:rPr lang="en-GB" sz="2000" dirty="0" smtClean="0"/>
              <a:t>When our first granddaughter was born a year ago, our doctor said with great pleasure “she has a 25 % chance of living to the age of 100”.</a:t>
            </a:r>
            <a:endParaRPr lang="en-GB" sz="2000" dirty="0"/>
          </a:p>
        </p:txBody>
      </p:sp>
      <p:sp>
        <p:nvSpPr>
          <p:cNvPr id="8196" name="AutoShape 4" descr="data:image/jpg;base64,/9j/4AAQSkZJRgABAQAAAQABAAD/2wCEAAkGBhQQDxUUEBQVFRUUFxwXFRUXFB0YGBkUHBwYGBgcHxcaHCceGBklHB0WIC8iIykpLC4sGB81NjAqNSYsLCkBCQoKDgwNGg8PGDUkHiQ1KjUwNTUvLDUpNTUtKy81LSkvLTIsKS8qKSo1NS0sKTUzNSksLDQsLDUvMyw0KS0pLf/AABEIAFYA9wMBIgACEQEDEQH/xAAbAAEAAwEBAQEAAAAAAAAAAAAABQYHBAIBA//EAEoQAAEDAgMCBwwIAgkFAQAAAAECAwQAEQUSIQYxBxMXIkFRUxYyNVRhcYGTlLPS00JScnSDkaGxFCMIMzZDYnPBwvAkJTTR4RX/xAAaAQEAAgMBAAAAAAAAAAAAAAAAAgMBBAUG/8QALhEBAAEDAQYEBAcAAAAAAAAAAAECAxEhBAUTMUFhElGRsTJxgaEUFSM0UsHw/9oADAMBAAIRAxEAPwDQdkdkYS8OiKXEjKUqOyVKMdskktpJJJTcknpqX7i4PicX2Zv4a+bGn/tcP7qz7pFZk5wwSwTzG9Cf0Nuqo1VxTzbWz7Jd2nPDjk07uLg+JxfZm/hp3FwfE4vszfw1VcO2nxByP/EPmPFYtcLdvdQ6CEAX8199e5m2byneLiyYy3LJs24lTRUSkHmqUMpJve2m+nihmdkuZx5enryWfuLg+JxfZm/hp3FwfE4vszfw1nWJ8JmIRnOLfZS2vflI3jrBA1HmpO4WZLYSjK2XBq4R3qSdyBpqodJ6zboqPEpXxuvaJxiInPeGi9xcHxOL7M38NO4uD4nF9mb+Gsv5YZf1G/8Anopywy/qN/l/8rHFpT/KNq/j94ah3FwfE4vszfw07i4PicX2Zv4ar3B3tq9iC3kvBIDaUkZfKSOryVYdolSzxSYPFhRUS4ty+VKADpYC5JNt3lqyJiYzDn3rNVmuaK+Z3FwfE4vszfw07i4PicX2Zv4apeObYYlEnxYizFUqWbJWAsJTrbUEXNWjDDiKZSBJLC2VJVdTQUCFi2W4UNx13GsqnZ3FwfE4vszfw07i4PicX2Zv4arG0+18qLi0WG2pBRL+mU85AzEHQaK066uOKKcTHUW12WhJVcpBBIBNiOgE9VBy9xcHxOL7M38NO4uD4nF9mb+GoTgw2rfxOKqQ/lSM5bCEj6oSb5jr07qi+EnbyVhciOhri1pk3Azi2QhSU7wNRzv0oLf3FwfE4vszfw07i4PicX2Zv4a44n/6KZDQeVHWyoqDnFpUFJ5pKTztLXsPTVkoIfuLg+JxfZm/hp3FwfE4vszfw1V9pdrJcfFo8JlTZEpJUla0d5YquLDvt3617i7byY2KtwMQQ2f4gXYfaJso66FBGmot5CR10Fl7i4PicX2Zv4adxcHxOL7M38NdmLYs3FYW8+rK22nMo+T/AFJ3AVWMLxHEMSZD7Km4bSxdlKkca6tHQpYNkovvAF6Cb7i4PicX2Zv4adxcHxOL7M38NVNnhDfgzkQ8XbQkO24mU2f5armwukjm62B6iR0G9dHCLtTMwwIfbCHIxWEunLz2rnfa1lA6+m3XQWTuLg+JxfZm/hp3FwfE4vszfw17xHHm24K5XGANhouhzeMtrpNum+mnlrl2NlS3oyHpuVCnEhQaSnvAdRmV9a28dF6D9+4uD4nF9mb+GncXB8Ti+zN/DUFtVwhJhYpCim2V4njjpzQrmNebn39Aq63oIfuLg+JxfZm/hp3FwfE4vszfw1Wtv9r5MCVEbZKFJlucXzhqg5kJvu53fdNXphJCQFKzEbza1/QN1Bn3CpsvEZweQtqLHQscXZSWG0qF3WwbEJuNCR6aVJ8L/gST+H75qlBL7G+C4n3Vn3SKxTY7CkysSabWLpK1KUOtKbqt5jYVtexvguJ91Z90isP2YxkQ57byu9StQX9hV0qPovf0VRd5w726Yqm1e8HPEY9JWXhjxFSpSGNyG28wHRnVfW3kAAFVLaEf9QfsNe7RWl8JuySpjaZcXnqSjnJTqVtd8FJ6yL7ukGqNizAZe450XJQ3xLR3KUG0ArUOzSej6RFtwNV3InM5dHd96jg0RTziJ065zD1iONL4phx/nSUNlDZVrZu90OrB/vLEhIP2j0VWyddda9PvKWoqWSpSjcqO8mvFVzOXTtWotx/vT5FKUqK5pfAn/WyfsN/uqtZrJuBP+tk/Yb/dVawa3bXww8VvX93V9PaGU8Iv9o8I+1/vrVqzLbjB5T+NQZDMZxbUQguKGUX51zlBUCqwrSmXcyQbEXG5QsR5x11Y5jJ+EwOHaHC+IKA5lOQrBKArMd4SQSN+41ap7GLcS5mdgWyKvZl69rG9v5m+oLbTCJT2OQpLMZ1bMWwcWMovdRJygquqwq/YtIUYqyhtalKQoJQAM1yCACCbDWgovAB4IV94c/ZFQPD/AH/isPta912vuvmatfyXqzcDmEyIMJUeWwttfGqWDzSkpIT0pJsbg6VEcMGzcydKiqiRluCPmKlXSkElSCAMyrnvd9BdoC8RElsSRFLKgvOWQ5mCgObfObAE33VZKqrG0kt51pAgPshSxxrjqmyhDYuVd6skk7hp01aqDJuEGSW9pcNWltTpS0ohCLZlarGmYgeXf0V2YTLbxXHuMdSpleHIs3HcADqlr75w2JGVNwAATvBr7tVhcl3H4cpqM6piMnK4sZbkkrvlSVXIFxXZt5sW886ziGG8yaxbmq5odb+orouBca7wSOqsjh/pAPKGEpCe9U+kL81lED8wKvuz6kmIxktl4lvLbqyJtUJIhHF8PXHmx3IylpGYKyqCXBqFIUCQqxF9baVCbJSMQwpoRJkVyS03oxIjWWcl9EqQpQIt0Ho3eWsDg/pDx0nD2F/TS/ZJ6bKQq/7A+ir+MNTKgBmSnMHWUpcB6ykX9IOvnFVjENnnsYlMOTGjHiRlcYhlZBdec6CsJJShA6rknXrq+KNh/wCqDFdiYzzso4NIUFMYe8p5Z6XEJILLZH1M5z+i1bUtYSCSbAC5PUOmsx2WwmSxj0yW7FdSxJGVtXNJGqLEpCrgGxqz8IZkLgOsw21rdeGS6bAIQTZZuSNcuaw8tBlW0E6PPgTZCnCJTz4djp4tdwyzzGkhQTbnJzq32uRWu7A7RCfhzD97qKcrn+Ynmq/UX9NSWFQUNxm2kpKW0thAQoWISBlsR5qz/g4wmXhcqVHXHdMRbpUw4Mpy621TmuAU5df8PloPy4ZP/Pwj7z/vZrVKzDhWweXKlQlw4y3f4VwuKN0pSTmbUACpWvenWrK1tNLddabTh77QU4njHHVNZENjVferJJI0GnTQc/C/4Ek/h++apThe8CSfw/fNUoJfY3wXE+6s+6RWDuzmcx/6ZG8/3zvWfLW8bG+C4n3Vn3SKwSLCCitbpKWkKOYjepRJshHWs/kBqaovZ0d/c0U/qTV26z38l02Q29MNn+Y0ExgSEALUtwr0uEZz3qdSegXA3mrdjOykTFEl9sJU9lFlZ1JFyAUhYSbjQjy61i0+aXVXICUgZUIHeoQNyR/qd5NyaumDYiuHiCXUvMhtaGQ62p4AlJbQNU9ChvFQpuZ0q5NradimieLanw16z17afNW8RQmO6pp6IlK0GyhxzvoI52oPQa748FhDKX5TAbbXcNIS64XXbbykFVko/wAR/I1cuF/BkrTGdTYLU4GSetKtU/kf3qv8ImFkzQgOsJQ00222lboSQkD6ttLmk0+GZWWdoi/TRrMTOc6z08teqJaxPDs3PhPBPWJRJt5iAP1r3jrcNhWVtnOVWUApxxJQ2QCAsX0d8g3C3XX5xsG4gcYt2MXCAWUqeGUA/wB6bjW30U9ep0GvArCFKJKpEYkm5JkAkk6kk9JqGuG1EUTXmKpxHedWgcDz6FuyMjQbslF7LUq+qvrHStSrLuB+Fxbsj+Y0u6Uf1bgXbVW+26tQNbVv4YeY3lj8TVjt7PtKzPZaccZemcfKfaUy8ptuOy6WeLaToFnLqtRN9TcC1rVdcAjuRogTKdLim8+Z1ZuVIClFJUevJa/mqbnpal6z3ZzFH8cU6+HnY8JCy2yhkhDjpG9a3LZkp1FkptXLtpFm4Q3/ABkGS68y2Rx8aQrjRlJtmSs84C9r66Xv5KDTa+XqH2e2mbmQUS0nK2pBUq/0Cm+cHzEH8qpuz2LS8dccebfXEgoWW0JaADz1tSouEHIN24dPpoNLr5eqbiuwi+KUYk6a08EkoKpCnElQGgUhd7gnqqaLS1YekOqWl3iAVqSrKsOBFybjpzUExel6zzgVxN6XBW/Kecdc41SAVq0CQE7kjS9ydak+FWQ4xhbz7DrjTrQSUqQu29aQbjcdCd9BcL0vWebO4FJl4dHkDEJYdcQhxQLieLJuCoWCLgEXGhq2Y/gy5QbS3IejhKipSmSAtWlgm5BGXp3dAoJe9L1kWKiUzj0WAnEJhaeaK1qK0Z72cOhyWA5o6KveDbOPR5JWqY/IaU2U5HlA5V3SQoZUjouNaCxXpest2wnycIxKNIXIfcw91eRxtS7hpZuN9rlP0gCfokdVWnbWS44iPGiPFp6S4ClxB1SygZ3V9RGWwHRdQoLVSueDE4psIzLXb6S1FSj5STXRQKUpQU3hf8CSfw/fNUpwv+BJP4fvmqUEvsd4LifdWfdIrIZGBLlwuPjIOWO642pkc4hGig5/iWbnMfNbQVr+xo/7XD+6s+6RWew+C3EWHCtiS02bk81ax+Yy2Ppqq5Ez0dbdt2m34pmqInTGeXXLNidDVnZwhUvE22UAm4ZKz9VsNtlRPo09NXg7FTV6yGsNfUd61trSs+coAv8AlXXO2axDnJiGHGC0pClNpXxhskC2cg6DcLa2AqmLc9XWr3lRVpTMROJ1zp07f0rfC7tEFvNR2iDxBzrIOgc0yp9A1Pnrt2swpM1hrE2Ul6zQztAXClDpV05UnNcDUgCo9ngalFY411nKVc8hSiq1+dYlPfeepSBsNikd0uMSWUX0yXUUZBokZCm2g066liZmZmGvNdi3RRTauRmnPnic84+rLZEpTiytaipSjdSj/wA06rdFSCMHtDXIdOXMpKWEnQuG93FAfUCendc1pU3Yqa6cymsMDm8uBlea/XY3Tfziop3gvxBbyXnH2HFpIIzlRHNNwMuWwT5BYVHhzDdjeFqqIjxRTjv9o05PvAmf5sn7Df7qrWSaqOyGy8iNJkvyVM3fy6MghIIJvoRVsdTdJHWCK2KIxTh5zb7lN2/NdPKcezKeELg+daeVimErLbybuOtpPfjepSeg3G9B0PnqwQcfVi2zzryE2dcjuoKU9qEqSbeQnd56+Q8IxdvD/wCGzQitKOLS8VOXCLEXKctioD0VYtlNmkYfDajNEkNjVR3qUdVKPnJNTaKncAk1K8IyJtmadWFDp51lJPpB/SrTt+tIwqYV7uIc/PKbfraq2/weyYc9UrB3Gm0vavx3s3FKN783KLp1JPkuejSu/F9mZuIlLM5TDcTRTqI6llbqhYhJWtIyt36tdBQV7YHCnTso6gA5nm31NjpIVmt+dj+ddnAHOQvCeLB5zTqwsdIzWUk+kfsa0WPGS2hKEAJSgBKUgWASNAB5LVnmL8FzzMwy8GfEZxZu40vVlRvrzQNxudOs6WoNHvXPiB/kufYV+xqqzWsacZKEHD21qFuMCnSRfS4SU2v571YFYctELiWikrDXFpKybXy5bkgX360FG/o/+CVfeF/sipjhi8ByvMj3iK88F2x8nC4q2JCmVguFYUgqvqEixuB0ipDhC2fen4e5GjltKnCm6nCQAkKCtMoOulZFc2K2afXhkJxqdISMrSyySji8gUCpGiMwGW431pNZ5hWBYzHgoioVAshHFpdu7nCd17WtmAq/st5UgXvYAXPkFYGXbSf2wgf5B/Z6tVrP8a2JlvY6xPbUwG2EhAQpS8xTZYUdE2vzjbzVf036aCL2owFudEdjujmuJIv0pUNUqHlBsazzgMSqQ25IkKK1xwIbN/oMpAWbeUki56kitSlhRbVxeXNY5cxIF+i9tbVS+CzYuThbTzchTKw45xgLZVe5SAQQoDTQfrQXqlKUClKUFN4X/Akn8P3zVKcL/gST+H75qlBM7F+DIf3Zn3SKmahti/BkP7sz7pFTNApSlApSlApSlApSlApSlApSlApSlApSlApSlApSlApSlApSlApSlApSlBTeF/wJJ/D981SnC/4Ek/h++apQVbZzhthsQo7S25JU2y2hRDbdrpQlJtd0G1xUj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BXdv8AhfiTcNeYabkBa8lipCAnmuIWbkOE7knopSl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8" name="AutoShape 6" descr="data:image/jpg;base64,/9j/4AAQSkZJRgABAQAAAQABAAD/2wCEAAkGBhQQDxUUEBQVFRUUFxwXFRUXFB0YGBkUHBwYGBgcHxcaHCceGBklHB0WIC8iIykpLC4sGB81NjAqNSYsLCkBCQoKDgwNGg8PGDUkHiQ1KjUwNTUvLDUpNTUtKy81LSkvLTIsKS8qKSo1NS0sKTUzNSksLDQsLDUvMyw0KS0pLf/AABEIAFYA9wMBIgACEQEDEQH/xAAbAAEAAwEBAQEAAAAAAAAAAAAABQYHBAIBA//EAEoQAAEDAgMCBwwIAgkFAQAAAAECAwQAEQUSIQYxBxMXIkFRUxYyNVRhcYGTlLPS00JScnSDkaGxFCMIMzZDYnPBwvAkJTTR4RX/xAAaAQEAAgMBAAAAAAAAAAAAAAAAAgMBBAUG/8QALhEBAAEDAQYEBAcAAAAAAAAAAAECAxEhBAUTMUFhElGRsTJxgaEUFSM0UsHw/9oADAMBAAIRAxEAPwDQdkdkYS8OiKXEjKUqOyVKMdskktpJJJTcknpqX7i4PicX2Zv4a+bGn/tcP7qz7pFZk5wwSwTzG9Cf0Nuqo1VxTzbWz7Jd2nPDjk07uLg+JxfZm/hp3FwfE4vszfw1VcO2nxByP/EPmPFYtcLdvdQ6CEAX8199e5m2byneLiyYy3LJs24lTRUSkHmqUMpJve2m+nihmdkuZx5enryWfuLg+JxfZm/hp3FwfE4vszfw1nWJ8JmIRnOLfZS2vflI3jrBA1HmpO4WZLYSjK2XBq4R3qSdyBpqodJ6zboqPEpXxuvaJxiInPeGi9xcHxOL7M38NO4uD4nF9mb+Gsv5YZf1G/8Anopywy/qN/l/8rHFpT/KNq/j94ah3FwfE4vszfw07i4PicX2Zv4ar3B3tq9iC3kvBIDaUkZfKSOryVYdolSzxSYPFhRUS4ty+VKADpYC5JNt3lqyJiYzDn3rNVmuaK+Z3FwfE4vszfw07i4PicX2Zv4apeObYYlEnxYizFUqWbJWAsJTrbUEXNWjDDiKZSBJLC2VJVdTQUCFi2W4UNx13GsqnZ3FwfE4vszfw07i4PicX2Zv4arG0+18qLi0WG2pBRL+mU85AzEHQaK066uOKKcTHUW12WhJVcpBBIBNiOgE9VBy9xcHxOL7M38NO4uD4nF9mb+GoTgw2rfxOKqQ/lSM5bCEj6oSb5jr07qi+EnbyVhciOhri1pk3Azi2QhSU7wNRzv0oLf3FwfE4vszfw07i4PicX2Zv4a44n/6KZDQeVHWyoqDnFpUFJ5pKTztLXsPTVkoIfuLg+JxfZm/hp3FwfE4vszfw1V9pdrJcfFo8JlTZEpJUla0d5YquLDvt3617i7byY2KtwMQQ2f4gXYfaJso66FBGmot5CR10Fl7i4PicX2Zv4adxcHxOL7M38NdmLYs3FYW8+rK22nMo+T/AFJ3AVWMLxHEMSZD7Km4bSxdlKkca6tHQpYNkovvAF6Cb7i4PicX2Zv4adxcHxOL7M38NVNnhDfgzkQ8XbQkO24mU2f5armwukjm62B6iR0G9dHCLtTMwwIfbCHIxWEunLz2rnfa1lA6+m3XQWTuLg+JxfZm/hp3FwfE4vszfw17xHHm24K5XGANhouhzeMtrpNum+mnlrl2NlS3oyHpuVCnEhQaSnvAdRmV9a28dF6D9+4uD4nF9mb+GncXB8Ti+zN/DUFtVwhJhYpCim2V4njjpzQrmNebn39Aq63oIfuLg+JxfZm/hp3FwfE4vszfw1Wtv9r5MCVEbZKFJlucXzhqg5kJvu53fdNXphJCQFKzEbza1/QN1Bn3CpsvEZweQtqLHQscXZSWG0qF3WwbEJuNCR6aVJ8L/gST+H75qlBL7G+C4n3Vn3SKxTY7CkysSabWLpK1KUOtKbqt5jYVtexvguJ91Z90isP2YxkQ57byu9StQX9hV0qPovf0VRd5w726Yqm1e8HPEY9JWXhjxFSpSGNyG28wHRnVfW3kAAFVLaEf9QfsNe7RWl8JuySpjaZcXnqSjnJTqVtd8FJ6yL7ukGqNizAZe450XJQ3xLR3KUG0ArUOzSej6RFtwNV3InM5dHd96jg0RTziJ065zD1iONL4phx/nSUNlDZVrZu90OrB/vLEhIP2j0VWyddda9PvKWoqWSpSjcqO8mvFVzOXTtWotx/vT5FKUqK5pfAn/WyfsN/uqtZrJuBP+tk/Yb/dVawa3bXww8VvX93V9PaGU8Iv9o8I+1/vrVqzLbjB5T+NQZDMZxbUQguKGUX51zlBUCqwrSmXcyQbEXG5QsR5x11Y5jJ+EwOHaHC+IKA5lOQrBKArMd4SQSN+41ap7GLcS5mdgWyKvZl69rG9v5m+oLbTCJT2OQpLMZ1bMWwcWMovdRJygquqwq/YtIUYqyhtalKQoJQAM1yCACCbDWgovAB4IV94c/ZFQPD/AH/isPta912vuvmatfyXqzcDmEyIMJUeWwttfGqWDzSkpIT0pJsbg6VEcMGzcydKiqiRluCPmKlXSkElSCAMyrnvd9BdoC8RElsSRFLKgvOWQ5mCgObfObAE33VZKqrG0kt51pAgPshSxxrjqmyhDYuVd6skk7hp01aqDJuEGSW9pcNWltTpS0ohCLZlarGmYgeXf0V2YTLbxXHuMdSpleHIs3HcADqlr75w2JGVNwAATvBr7tVhcl3H4cpqM6piMnK4sZbkkrvlSVXIFxXZt5sW886ziGG8yaxbmq5odb+orouBca7wSOqsjh/pAPKGEpCe9U+kL81lED8wKvuz6kmIxktl4lvLbqyJtUJIhHF8PXHmx3IylpGYKyqCXBqFIUCQqxF9baVCbJSMQwpoRJkVyS03oxIjWWcl9EqQpQIt0Ho3eWsDg/pDx0nD2F/TS/ZJ6bKQq/7A+ir+MNTKgBmSnMHWUpcB6ykX9IOvnFVjENnnsYlMOTGjHiRlcYhlZBdec6CsJJShA6rknXrq+KNh/wCqDFdiYzzso4NIUFMYe8p5Z6XEJILLZH1M5z+i1bUtYSCSbAC5PUOmsx2WwmSxj0yW7FdSxJGVtXNJGqLEpCrgGxqz8IZkLgOsw21rdeGS6bAIQTZZuSNcuaw8tBlW0E6PPgTZCnCJTz4djp4tdwyzzGkhQTbnJzq32uRWu7A7RCfhzD97qKcrn+Ynmq/UX9NSWFQUNxm2kpKW0thAQoWISBlsR5qz/g4wmXhcqVHXHdMRbpUw4Mpy621TmuAU5df8PloPy4ZP/Pwj7z/vZrVKzDhWweXKlQlw4y3f4VwuKN0pSTmbUACpWvenWrK1tNLddabTh77QU4njHHVNZENjVferJJI0GnTQc/C/4Ek/h++apThe8CSfw/fNUoJfY3wXE+6s+6RWDuzmcx/6ZG8/3zvWfLW8bG+C4n3Vn3SKwSLCCitbpKWkKOYjepRJshHWs/kBqaovZ0d/c0U/qTV26z38l02Q29MNn+Y0ExgSEALUtwr0uEZz3qdSegXA3mrdjOykTFEl9sJU9lFlZ1JFyAUhYSbjQjy61i0+aXVXICUgZUIHeoQNyR/qd5NyaumDYiuHiCXUvMhtaGQ62p4AlJbQNU9ChvFQpuZ0q5NradimieLanw16z17afNW8RQmO6pp6IlK0GyhxzvoI52oPQa748FhDKX5TAbbXcNIS64XXbbykFVko/wAR/I1cuF/BkrTGdTYLU4GSetKtU/kf3qv8ImFkzQgOsJQ00222lboSQkD6ttLmk0+GZWWdoi/TRrMTOc6z08teqJaxPDs3PhPBPWJRJt5iAP1r3jrcNhWVtnOVWUApxxJQ2QCAsX0d8g3C3XX5xsG4gcYt2MXCAWUqeGUA/wB6bjW30U9ep0GvArCFKJKpEYkm5JkAkk6kk9JqGuG1EUTXmKpxHedWgcDz6FuyMjQbslF7LUq+qvrHStSrLuB+Fxbsj+Y0u6Uf1bgXbVW+26tQNbVv4YeY3lj8TVjt7PtKzPZaccZemcfKfaUy8ptuOy6WeLaToFnLqtRN9TcC1rVdcAjuRogTKdLim8+Z1ZuVIClFJUevJa/mqbnpal6z3ZzFH8cU6+HnY8JCy2yhkhDjpG9a3LZkp1FkptXLtpFm4Q3/ABkGS68y2Rx8aQrjRlJtmSs84C9r66Xv5KDTa+XqH2e2mbmQUS0nK2pBUq/0Cm+cHzEH8qpuz2LS8dccebfXEgoWW0JaADz1tSouEHIN24dPpoNLr5eqbiuwi+KUYk6a08EkoKpCnElQGgUhd7gnqqaLS1YekOqWl3iAVqSrKsOBFybjpzUExel6zzgVxN6XBW/Kecdc41SAVq0CQE7kjS9ydak+FWQ4xhbz7DrjTrQSUqQu29aQbjcdCd9BcL0vWebO4FJl4dHkDEJYdcQhxQLieLJuCoWCLgEXGhq2Y/gy5QbS3IejhKipSmSAtWlgm5BGXp3dAoJe9L1kWKiUzj0WAnEJhaeaK1qK0Z72cOhyWA5o6KveDbOPR5JWqY/IaU2U5HlA5V3SQoZUjouNaCxXpest2wnycIxKNIXIfcw91eRxtS7hpZuN9rlP0gCfokdVWnbWS44iPGiPFp6S4ClxB1SygZ3V9RGWwHRdQoLVSueDE4psIzLXb6S1FSj5STXRQKUpQU3hf8CSfw/fNUpwv+BJP4fvmqUEvsd4LifdWfdIrIZGBLlwuPjIOWO642pkc4hGig5/iWbnMfNbQVr+xo/7XD+6s+6RWew+C3EWHCtiS02bk81ax+Yy2Ppqq5Ez0dbdt2m34pmqInTGeXXLNidDVnZwhUvE22UAm4ZKz9VsNtlRPo09NXg7FTV6yGsNfUd61trSs+coAv8AlXXO2axDnJiGHGC0pClNpXxhskC2cg6DcLa2AqmLc9XWr3lRVpTMROJ1zp07f0rfC7tEFvNR2iDxBzrIOgc0yp9A1Pnrt2swpM1hrE2Ul6zQztAXClDpV05UnNcDUgCo9ngalFY411nKVc8hSiq1+dYlPfeepSBsNikd0uMSWUX0yXUUZBokZCm2g066liZmZmGvNdi3RRTauRmnPnic84+rLZEpTiytaipSjdSj/wA06rdFSCMHtDXIdOXMpKWEnQuG93FAfUCendc1pU3Yqa6cymsMDm8uBlea/XY3Tfziop3gvxBbyXnH2HFpIIzlRHNNwMuWwT5BYVHhzDdjeFqqIjxRTjv9o05PvAmf5sn7Df7qrWSaqOyGy8iNJkvyVM3fy6MghIIJvoRVsdTdJHWCK2KIxTh5zb7lN2/NdPKcezKeELg+daeVimErLbybuOtpPfjepSeg3G9B0PnqwQcfVi2zzryE2dcjuoKU9qEqSbeQnd56+Q8IxdvD/wCGzQitKOLS8VOXCLEXKctioD0VYtlNmkYfDajNEkNjVR3qUdVKPnJNTaKncAk1K8IyJtmadWFDp51lJPpB/SrTt+tIwqYV7uIc/PKbfraq2/weyYc9UrB3Gm0vavx3s3FKN783KLp1JPkuejSu/F9mZuIlLM5TDcTRTqI6llbqhYhJWtIyt36tdBQV7YHCnTso6gA5nm31NjpIVmt+dj+ddnAHOQvCeLB5zTqwsdIzWUk+kfsa0WPGS2hKEAJSgBKUgWASNAB5LVnmL8FzzMwy8GfEZxZu40vVlRvrzQNxudOs6WoNHvXPiB/kufYV+xqqzWsacZKEHD21qFuMCnSRfS4SU2v571YFYctELiWikrDXFpKybXy5bkgX360FG/o/+CVfeF/sipjhi8ByvMj3iK88F2x8nC4q2JCmVguFYUgqvqEixuB0ipDhC2fen4e5GjltKnCm6nCQAkKCtMoOulZFc2K2afXhkJxqdISMrSyySji8gUCpGiMwGW431pNZ5hWBYzHgoioVAshHFpdu7nCd17WtmAq/st5UgXvYAXPkFYGXbSf2wgf5B/Z6tVrP8a2JlvY6xPbUwG2EhAQpS8xTZYUdE2vzjbzVf036aCL2owFudEdjujmuJIv0pUNUqHlBsazzgMSqQ25IkKK1xwIbN/oMpAWbeUki56kitSlhRbVxeXNY5cxIF+i9tbVS+CzYuThbTzchTKw45xgLZVe5SAQQoDTQfrQXqlKUClKUFN4X/Akn8P3zVKcL/gST+H75qlBM7F+DIf3Zn3SKmahti/BkP7sz7pFTNApSlApSlApSlApSlApSlApSlApSlApSlApSlApSlApSlApSlApSlApSlBTeF/wJJ/D981SnC/4Ek/h++apQVbZzhthsQo7S25JU2y2hRDbdrpQlJtd0G1xUj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A5eoPZSvVt/Opy9Qeylerb+dSlBXdv8AhfiTcNeYabkBa8lipCAnmuIWbkOE7knopSl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 name="Picture 14" descr="New Picture (14).bmp"/>
          <p:cNvPicPr>
            <a:picLocks noChangeAspect="1"/>
          </p:cNvPicPr>
          <p:nvPr/>
        </p:nvPicPr>
        <p:blipFill>
          <a:blip r:embed="rId3" cstate="print"/>
          <a:stretch>
            <a:fillRect/>
          </a:stretch>
        </p:blipFill>
        <p:spPr>
          <a:xfrm>
            <a:off x="2555776" y="0"/>
            <a:ext cx="1989488" cy="692696"/>
          </a:xfrm>
          <a:prstGeom prst="rect">
            <a:avLst/>
          </a:prstGeom>
        </p:spPr>
      </p:pic>
      <p:pic>
        <p:nvPicPr>
          <p:cNvPr id="11" name="Picture 10" descr="aurelie.jpg"/>
          <p:cNvPicPr>
            <a:picLocks noChangeAspect="1"/>
          </p:cNvPicPr>
          <p:nvPr/>
        </p:nvPicPr>
        <p:blipFill>
          <a:blip r:embed="rId4" cstate="print"/>
          <a:stretch>
            <a:fillRect/>
          </a:stretch>
        </p:blipFill>
        <p:spPr>
          <a:xfrm>
            <a:off x="6588224" y="3296672"/>
            <a:ext cx="2555776" cy="3561327"/>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5508104" y="1916832"/>
            <a:ext cx="3378165" cy="4248472"/>
          </a:xfrm>
          <a:prstGeom prst="rect">
            <a:avLst/>
          </a:prstGeom>
          <a:noFill/>
          <a:ln w="9525">
            <a:noFill/>
            <a:miter lim="800000"/>
            <a:headEnd/>
            <a:tailEnd/>
          </a:ln>
          <a:effectLst/>
        </p:spPr>
      </p:pic>
      <p:sp>
        <p:nvSpPr>
          <p:cNvPr id="5" name="TextBox 4"/>
          <p:cNvSpPr txBox="1"/>
          <p:nvPr/>
        </p:nvSpPr>
        <p:spPr>
          <a:xfrm>
            <a:off x="179512" y="4509120"/>
            <a:ext cx="5184576" cy="1368152"/>
          </a:xfrm>
          <a:prstGeom prst="rect">
            <a:avLst/>
          </a:prstGeom>
          <a:noFill/>
        </p:spPr>
        <p:txBody>
          <a:bodyPr wrap="square" rtlCol="0">
            <a:spAutoFit/>
          </a:bodyPr>
          <a:lstStyle/>
          <a:p>
            <a:r>
              <a:rPr lang="en-GB" sz="2000" dirty="0" smtClean="0"/>
              <a:t>For </a:t>
            </a:r>
            <a:r>
              <a:rPr lang="en-GB" sz="2000" dirty="0" err="1" smtClean="0"/>
              <a:t>Aurelie</a:t>
            </a:r>
            <a:r>
              <a:rPr lang="en-GB" sz="2000" dirty="0" smtClean="0"/>
              <a:t> and Jacob to do that we have to educate the next generation to bring technological knowledge and wisdom together into a seamless piece.</a:t>
            </a:r>
            <a:endParaRPr lang="en-GB" sz="2000" dirty="0"/>
          </a:p>
        </p:txBody>
      </p:sp>
      <p:pic>
        <p:nvPicPr>
          <p:cNvPr id="3075" name="Picture 3"/>
          <p:cNvPicPr>
            <a:picLocks noChangeAspect="1" noChangeArrowheads="1"/>
          </p:cNvPicPr>
          <p:nvPr/>
        </p:nvPicPr>
        <p:blipFill>
          <a:blip r:embed="rId3" cstate="print"/>
          <a:srcRect/>
          <a:stretch>
            <a:fillRect/>
          </a:stretch>
        </p:blipFill>
        <p:spPr bwMode="auto">
          <a:xfrm>
            <a:off x="144463" y="144463"/>
            <a:ext cx="4763425" cy="3572569"/>
          </a:xfrm>
          <a:prstGeom prst="rect">
            <a:avLst/>
          </a:prstGeom>
          <a:noFill/>
          <a:ln w="9525">
            <a:noFill/>
            <a:miter lim="800000"/>
            <a:headEnd/>
            <a:tailEnd/>
          </a:ln>
          <a:effectLst/>
        </p:spPr>
      </p:pic>
      <p:sp>
        <p:nvSpPr>
          <p:cNvPr id="7" name="TextBox 6"/>
          <p:cNvSpPr txBox="1"/>
          <p:nvPr/>
        </p:nvSpPr>
        <p:spPr>
          <a:xfrm>
            <a:off x="6804248" y="6309320"/>
            <a:ext cx="2664296" cy="369332"/>
          </a:xfrm>
          <a:prstGeom prst="rect">
            <a:avLst/>
          </a:prstGeom>
          <a:noFill/>
        </p:spPr>
        <p:txBody>
          <a:bodyPr wrap="square" rtlCol="0">
            <a:spAutoFit/>
          </a:bodyPr>
          <a:lstStyle/>
          <a:p>
            <a:r>
              <a:rPr lang="en-GB" dirty="0" smtClean="0"/>
              <a:t>10</a:t>
            </a:r>
            <a:r>
              <a:rPr lang="en-GB" baseline="30000" dirty="0" smtClean="0"/>
              <a:t>th</a:t>
            </a:r>
            <a:r>
              <a:rPr lang="en-GB" dirty="0" smtClean="0"/>
              <a:t> January 2012</a:t>
            </a:r>
            <a:endParaRPr lang="en-GB"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ew Picture (1).png"/>
          <p:cNvPicPr>
            <a:picLocks noGrp="1" noChangeAspect="1"/>
          </p:cNvPicPr>
          <p:nvPr>
            <p:ph idx="1"/>
          </p:nvPr>
        </p:nvPicPr>
        <p:blipFill>
          <a:blip r:embed="rId2" cstate="print"/>
          <a:stretch>
            <a:fillRect/>
          </a:stretch>
        </p:blipFill>
        <p:spPr>
          <a:xfrm>
            <a:off x="4211960" y="1412776"/>
            <a:ext cx="4655936" cy="4824536"/>
          </a:xfrm>
        </p:spPr>
      </p:pic>
      <p:sp>
        <p:nvSpPr>
          <p:cNvPr id="8" name="TextBox 7"/>
          <p:cNvSpPr txBox="1"/>
          <p:nvPr/>
        </p:nvSpPr>
        <p:spPr>
          <a:xfrm>
            <a:off x="251520" y="1268760"/>
            <a:ext cx="3888432" cy="5293757"/>
          </a:xfrm>
          <a:prstGeom prst="rect">
            <a:avLst/>
          </a:prstGeom>
          <a:noFill/>
        </p:spPr>
        <p:txBody>
          <a:bodyPr wrap="square" rtlCol="0">
            <a:spAutoFit/>
          </a:bodyPr>
          <a:lstStyle/>
          <a:p>
            <a:r>
              <a:rPr lang="en-US" sz="2000" dirty="0" smtClean="0"/>
              <a:t>An immediate thought to ponder: last week the 16 year-old Dutch girl Laura Dekker succeeded in sailing round the world herself, despite the best efforts of the Dutch authorities to insist that she was not old enough to take responsibility for such an action. What does her success suggest to parents and everyone involved in education as to how much freedom ‘children’ should have?  How many Laura </a:t>
            </a:r>
            <a:r>
              <a:rPr lang="en-US" sz="2000" dirty="0" err="1" smtClean="0"/>
              <a:t>Dekkers</a:t>
            </a:r>
            <a:r>
              <a:rPr lang="en-US" sz="2000" dirty="0" smtClean="0"/>
              <a:t> may be sitting frustrated in our classrooms ? Furthermore what does Laura do now she has done this?</a:t>
            </a:r>
            <a:endParaRPr lang="en-GB" sz="2000" dirty="0" smtClean="0"/>
          </a:p>
          <a:p>
            <a:endParaRPr lang="en-GB" dirty="0"/>
          </a:p>
        </p:txBody>
      </p:sp>
      <p:sp>
        <p:nvSpPr>
          <p:cNvPr id="10" name="TextBox 9"/>
          <p:cNvSpPr txBox="1"/>
          <p:nvPr/>
        </p:nvSpPr>
        <p:spPr>
          <a:xfrm>
            <a:off x="467544" y="260648"/>
            <a:ext cx="8208912" cy="707886"/>
          </a:xfrm>
          <a:prstGeom prst="rect">
            <a:avLst/>
          </a:prstGeom>
          <a:noFill/>
        </p:spPr>
        <p:txBody>
          <a:bodyPr wrap="square" rtlCol="0">
            <a:spAutoFit/>
          </a:bodyPr>
          <a:lstStyle/>
          <a:p>
            <a:r>
              <a:rPr lang="en-GB" sz="4000" dirty="0" smtClean="0"/>
              <a:t>Laura Dekker</a:t>
            </a:r>
            <a:endParaRPr lang="en-GB" sz="4000" dirty="0"/>
          </a:p>
        </p:txBody>
      </p:sp>
    </p:spTree>
    <p:extLst>
      <p:ext uri="{BB962C8B-B14F-4D97-AF65-F5344CB8AC3E}">
        <p14:creationId xmlns:p14="http://schemas.microsoft.com/office/powerpoint/2010/main" xmlns="" val="20072011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pPr algn="l"/>
            <a:r>
              <a:rPr lang="en-GB" sz="3600" dirty="0" smtClean="0"/>
              <a:t>Just what are we all about?</a:t>
            </a:r>
            <a:endParaRPr lang="en-GB" sz="3600" dirty="0"/>
          </a:p>
        </p:txBody>
      </p:sp>
      <p:sp>
        <p:nvSpPr>
          <p:cNvPr id="4" name="TextBox 3"/>
          <p:cNvSpPr txBox="1"/>
          <p:nvPr/>
        </p:nvSpPr>
        <p:spPr>
          <a:xfrm>
            <a:off x="467544" y="1340768"/>
            <a:ext cx="8280920" cy="4955203"/>
          </a:xfrm>
          <a:prstGeom prst="rect">
            <a:avLst/>
          </a:prstGeom>
          <a:noFill/>
        </p:spPr>
        <p:txBody>
          <a:bodyPr wrap="square" rtlCol="0">
            <a:spAutoFit/>
          </a:bodyPr>
          <a:lstStyle/>
          <a:p>
            <a:r>
              <a:rPr lang="en-GB" sz="2000" dirty="0" smtClean="0"/>
              <a:t>I would like to set you </a:t>
            </a:r>
            <a:r>
              <a:rPr lang="en-GB" sz="2000" b="1" dirty="0" smtClean="0"/>
              <a:t>two questions </a:t>
            </a:r>
            <a:r>
              <a:rPr lang="en-GB" sz="2000" dirty="0" smtClean="0"/>
              <a:t>– not to be answered today – but perhaps to be sent to me alter by email, not in any sense for correction, far from it, but to get all of us thinking together about what needs to happen </a:t>
            </a:r>
          </a:p>
          <a:p>
            <a:endParaRPr lang="en-GB" sz="2000" dirty="0" smtClean="0"/>
          </a:p>
          <a:p>
            <a:r>
              <a:rPr lang="en-GB" sz="2000" dirty="0" smtClean="0"/>
              <a:t>My first question is about </a:t>
            </a:r>
            <a:r>
              <a:rPr lang="en-GB" sz="3200" b="1" dirty="0" smtClean="0"/>
              <a:t>purpose</a:t>
            </a:r>
            <a:r>
              <a:rPr lang="en-GB" sz="2000" dirty="0" smtClean="0"/>
              <a:t>: </a:t>
            </a:r>
          </a:p>
          <a:p>
            <a:endParaRPr lang="en-GB" sz="2000" dirty="0" smtClean="0"/>
          </a:p>
          <a:p>
            <a:r>
              <a:rPr lang="en-GB" sz="2800" dirty="0" smtClean="0"/>
              <a:t>“Are you preparing your pupils to be pilgrims (as in John Bunyan’s meaning in Pilgrim's Progress), or customers?”</a:t>
            </a:r>
          </a:p>
          <a:p>
            <a:endParaRPr lang="en-GB" sz="2000" dirty="0" smtClean="0"/>
          </a:p>
          <a:p>
            <a:r>
              <a:rPr lang="en-GB" sz="2000" dirty="0" smtClean="0"/>
              <a:t>My second question is about </a:t>
            </a:r>
            <a:r>
              <a:rPr lang="en-GB" sz="3200" b="1" dirty="0" smtClean="0"/>
              <a:t>process</a:t>
            </a:r>
            <a:r>
              <a:rPr lang="en-GB" sz="2000" dirty="0" smtClean="0"/>
              <a:t>:</a:t>
            </a:r>
          </a:p>
          <a:p>
            <a:endParaRPr lang="en-GB" sz="2000" dirty="0" smtClean="0"/>
          </a:p>
          <a:p>
            <a:r>
              <a:rPr lang="en-GB" sz="2800" dirty="0" smtClean="0"/>
              <a:t>“What kind of education for what kind of world? Are our children battery-hens or free-range chickens?”</a:t>
            </a:r>
            <a:endParaRPr lang="en-GB"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http://www.developmenteducation.ie/teachers-and-educators/transition-year/strand-3-Conflict/Resources/worldblank_bw.jpg"/>
          <p:cNvPicPr>
            <a:picLocks noGrp="1" noChangeAspect="1" noChangeArrowheads="1"/>
          </p:cNvPicPr>
          <p:nvPr>
            <p:ph idx="1"/>
          </p:nvPr>
        </p:nvPicPr>
        <p:blipFill>
          <a:blip r:embed="rId2" cstate="print"/>
          <a:srcRect/>
          <a:stretch>
            <a:fillRect/>
          </a:stretch>
        </p:blipFill>
        <p:spPr bwMode="auto">
          <a:xfrm>
            <a:off x="0" y="1196752"/>
            <a:ext cx="9144000" cy="4958525"/>
          </a:xfrm>
          <a:prstGeom prst="rect">
            <a:avLst/>
          </a:prstGeom>
          <a:noFill/>
        </p:spPr>
      </p:pic>
      <p:sp>
        <p:nvSpPr>
          <p:cNvPr id="7" name="Footer Placeholder 6"/>
          <p:cNvSpPr>
            <a:spLocks noGrp="1"/>
          </p:cNvSpPr>
          <p:nvPr>
            <p:ph type="ftr" sz="quarter" idx="11"/>
          </p:nvPr>
        </p:nvSpPr>
        <p:spPr/>
        <p:txBody>
          <a:bodyPr/>
          <a:lstStyle/>
          <a:p>
            <a:pPr>
              <a:defRPr/>
            </a:pPr>
            <a:r>
              <a:rPr lang="en-GB" smtClean="0"/>
              <a:t>The 21st Century Learning Initiative - www.21learn.org</a:t>
            </a:r>
            <a:endParaRPr lang="en-GB"/>
          </a:p>
        </p:txBody>
      </p:sp>
      <p:sp>
        <p:nvSpPr>
          <p:cNvPr id="8" name="TextBox 7"/>
          <p:cNvSpPr txBox="1"/>
          <p:nvPr/>
        </p:nvSpPr>
        <p:spPr>
          <a:xfrm>
            <a:off x="2411760" y="332656"/>
            <a:ext cx="4392488" cy="523220"/>
          </a:xfrm>
          <a:prstGeom prst="rect">
            <a:avLst/>
          </a:prstGeom>
          <a:noFill/>
        </p:spPr>
        <p:txBody>
          <a:bodyPr wrap="square" rtlCol="0">
            <a:spAutoFit/>
          </a:bodyPr>
          <a:lstStyle/>
          <a:p>
            <a:pPr algn="ctr"/>
            <a:r>
              <a:rPr lang="en-GB" sz="2800" b="1" dirty="0" smtClean="0">
                <a:latin typeface="+mj-lt"/>
              </a:rPr>
              <a:t>Over 800 lectures…</a:t>
            </a:r>
            <a:endParaRPr lang="en-GB" sz="2800" b="1" dirty="0">
              <a:latin typeface="+mj-lt"/>
            </a:endParaRPr>
          </a:p>
        </p:txBody>
      </p:sp>
      <p:sp>
        <p:nvSpPr>
          <p:cNvPr id="9" name="TextBox 8"/>
          <p:cNvSpPr txBox="1"/>
          <p:nvPr/>
        </p:nvSpPr>
        <p:spPr>
          <a:xfrm>
            <a:off x="5580112" y="6093296"/>
            <a:ext cx="3816424" cy="523220"/>
          </a:xfrm>
          <a:prstGeom prst="rect">
            <a:avLst/>
          </a:prstGeom>
          <a:noFill/>
        </p:spPr>
        <p:txBody>
          <a:bodyPr wrap="square" rtlCol="0">
            <a:spAutoFit/>
          </a:bodyPr>
          <a:lstStyle/>
          <a:p>
            <a:pPr algn="ctr"/>
            <a:r>
              <a:rPr lang="en-GB" sz="2800" b="1" dirty="0" smtClean="0">
                <a:latin typeface="+mj-lt"/>
              </a:rPr>
              <a:t>…in over 40 countries</a:t>
            </a:r>
            <a:endParaRPr lang="en-GB" sz="2800" b="1" dirty="0">
              <a:latin typeface="+mj-lt"/>
            </a:endParaRPr>
          </a:p>
        </p:txBody>
      </p:sp>
      <p:pic>
        <p:nvPicPr>
          <p:cNvPr id="17413" name="Picture 5" descr="SHS.JPG"/>
          <p:cNvPicPr>
            <a:picLocks noChangeAspect="1"/>
          </p:cNvPicPr>
          <p:nvPr/>
        </p:nvPicPr>
        <p:blipFill>
          <a:blip r:embed="rId3" cstate="print"/>
          <a:srcRect/>
          <a:stretch>
            <a:fillRect/>
          </a:stretch>
        </p:blipFill>
        <p:spPr bwMode="auto">
          <a:xfrm>
            <a:off x="0" y="0"/>
            <a:ext cx="1944687" cy="1457325"/>
          </a:xfrm>
          <a:prstGeom prst="rect">
            <a:avLst/>
          </a:prstGeom>
          <a:noFill/>
          <a:ln w="9525">
            <a:noFill/>
            <a:miter lim="800000"/>
            <a:headEnd/>
            <a:tailEnd/>
          </a:ln>
        </p:spPr>
      </p:pic>
      <p:pic>
        <p:nvPicPr>
          <p:cNvPr id="17411" name="Picture 3" descr="Hadza.JPG"/>
          <p:cNvPicPr>
            <a:picLocks noChangeAspect="1"/>
          </p:cNvPicPr>
          <p:nvPr/>
        </p:nvPicPr>
        <p:blipFill>
          <a:blip r:embed="rId4" cstate="print"/>
          <a:srcRect/>
          <a:stretch>
            <a:fillRect/>
          </a:stretch>
        </p:blipFill>
        <p:spPr bwMode="auto">
          <a:xfrm>
            <a:off x="0" y="5156777"/>
            <a:ext cx="2267744" cy="1701224"/>
          </a:xfrm>
          <a:prstGeom prst="rect">
            <a:avLst/>
          </a:prstGeom>
          <a:noFill/>
          <a:ln w="9525">
            <a:noFill/>
            <a:miter lim="800000"/>
            <a:headEnd/>
            <a:tailEnd/>
          </a:ln>
        </p:spPr>
      </p:pic>
      <p:pic>
        <p:nvPicPr>
          <p:cNvPr id="17412" name="Picture 4" descr="Quashqai.JPG"/>
          <p:cNvPicPr>
            <a:picLocks noChangeAspect="1"/>
          </p:cNvPicPr>
          <p:nvPr/>
        </p:nvPicPr>
        <p:blipFill>
          <a:blip r:embed="rId5" cstate="print"/>
          <a:srcRect/>
          <a:stretch>
            <a:fillRect/>
          </a:stretch>
        </p:blipFill>
        <p:spPr bwMode="auto">
          <a:xfrm>
            <a:off x="7223125" y="0"/>
            <a:ext cx="1920875" cy="1439862"/>
          </a:xfrm>
          <a:prstGeom prst="rect">
            <a:avLst/>
          </a:prstGeom>
          <a:noFill/>
          <a:ln w="9525">
            <a:noFill/>
            <a:miter lim="800000"/>
            <a:headEnd/>
            <a:tailEnd/>
          </a:ln>
        </p:spPr>
      </p:pic>
      <p:sp>
        <p:nvSpPr>
          <p:cNvPr id="10" name="Explosion 1 9"/>
          <p:cNvSpPr/>
          <p:nvPr/>
        </p:nvSpPr>
        <p:spPr>
          <a:xfrm>
            <a:off x="4211960"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xplosion 1 11"/>
          <p:cNvSpPr/>
          <p:nvPr/>
        </p:nvSpPr>
        <p:spPr>
          <a:xfrm>
            <a:off x="2411760"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2195736"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1403648" y="256490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4283968"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1 15"/>
          <p:cNvSpPr/>
          <p:nvPr/>
        </p:nvSpPr>
        <p:spPr>
          <a:xfrm>
            <a:off x="2555776" y="299695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1 16"/>
          <p:cNvSpPr/>
          <p:nvPr/>
        </p:nvSpPr>
        <p:spPr>
          <a:xfrm>
            <a:off x="2339752" y="249289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xplosion 1 17"/>
          <p:cNvSpPr/>
          <p:nvPr/>
        </p:nvSpPr>
        <p:spPr>
          <a:xfrm>
            <a:off x="2483768" y="234888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xplosion 1 18"/>
          <p:cNvSpPr/>
          <p:nvPr/>
        </p:nvSpPr>
        <p:spPr>
          <a:xfrm>
            <a:off x="4067944" y="242088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xplosion 1 19"/>
          <p:cNvSpPr/>
          <p:nvPr/>
        </p:nvSpPr>
        <p:spPr>
          <a:xfrm>
            <a:off x="1763688"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4427984" y="177281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2699792" y="220486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1619672"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1547664"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1331640" y="242088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2123728" y="242088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5580112" y="285293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1 27"/>
          <p:cNvSpPr/>
          <p:nvPr/>
        </p:nvSpPr>
        <p:spPr>
          <a:xfrm>
            <a:off x="6948264" y="37890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1 33"/>
          <p:cNvSpPr/>
          <p:nvPr/>
        </p:nvSpPr>
        <p:spPr>
          <a:xfrm>
            <a:off x="4139952"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1 34"/>
          <p:cNvSpPr/>
          <p:nvPr/>
        </p:nvSpPr>
        <p:spPr>
          <a:xfrm>
            <a:off x="4788024" y="184482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xplosion 1 35"/>
          <p:cNvSpPr/>
          <p:nvPr/>
        </p:nvSpPr>
        <p:spPr>
          <a:xfrm>
            <a:off x="4644008"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xplosion 1 36"/>
          <p:cNvSpPr/>
          <p:nvPr/>
        </p:nvSpPr>
        <p:spPr>
          <a:xfrm>
            <a:off x="1475656" y="220486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xplosion 1 37"/>
          <p:cNvSpPr/>
          <p:nvPr/>
        </p:nvSpPr>
        <p:spPr>
          <a:xfrm>
            <a:off x="2339752" y="350100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xplosion 1 38"/>
          <p:cNvSpPr/>
          <p:nvPr/>
        </p:nvSpPr>
        <p:spPr>
          <a:xfrm>
            <a:off x="2771800" y="213285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xplosion 1 39"/>
          <p:cNvSpPr/>
          <p:nvPr/>
        </p:nvSpPr>
        <p:spPr>
          <a:xfrm>
            <a:off x="2483768" y="342900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xplosion 1 40"/>
          <p:cNvSpPr/>
          <p:nvPr/>
        </p:nvSpPr>
        <p:spPr>
          <a:xfrm>
            <a:off x="2555776" y="213285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xplosion 1 41"/>
          <p:cNvSpPr/>
          <p:nvPr/>
        </p:nvSpPr>
        <p:spPr>
          <a:xfrm>
            <a:off x="1547664"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1 42"/>
          <p:cNvSpPr/>
          <p:nvPr/>
        </p:nvSpPr>
        <p:spPr>
          <a:xfrm>
            <a:off x="1763688" y="191683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1 43"/>
          <p:cNvSpPr/>
          <p:nvPr/>
        </p:nvSpPr>
        <p:spPr>
          <a:xfrm>
            <a:off x="2051720"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1 44"/>
          <p:cNvSpPr/>
          <p:nvPr/>
        </p:nvSpPr>
        <p:spPr>
          <a:xfrm>
            <a:off x="2267744"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1 45"/>
          <p:cNvSpPr/>
          <p:nvPr/>
        </p:nvSpPr>
        <p:spPr>
          <a:xfrm>
            <a:off x="4355976" y="213285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1 46"/>
          <p:cNvSpPr/>
          <p:nvPr/>
        </p:nvSpPr>
        <p:spPr>
          <a:xfrm>
            <a:off x="1619672" y="170080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1 47"/>
          <p:cNvSpPr/>
          <p:nvPr/>
        </p:nvSpPr>
        <p:spPr>
          <a:xfrm>
            <a:off x="4499992"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1 48"/>
          <p:cNvSpPr/>
          <p:nvPr/>
        </p:nvSpPr>
        <p:spPr>
          <a:xfrm>
            <a:off x="5148064" y="371703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xplosion 1 49"/>
          <p:cNvSpPr/>
          <p:nvPr/>
        </p:nvSpPr>
        <p:spPr>
          <a:xfrm>
            <a:off x="4211960" y="191683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Explosion 1 50"/>
          <p:cNvSpPr/>
          <p:nvPr/>
        </p:nvSpPr>
        <p:spPr>
          <a:xfrm>
            <a:off x="5148064" y="256490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xplosion 1 51"/>
          <p:cNvSpPr/>
          <p:nvPr/>
        </p:nvSpPr>
        <p:spPr>
          <a:xfrm>
            <a:off x="4932040" y="436510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xplosion 1 52"/>
          <p:cNvSpPr/>
          <p:nvPr/>
        </p:nvSpPr>
        <p:spPr>
          <a:xfrm>
            <a:off x="4572000"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Explosion 1 53"/>
          <p:cNvSpPr/>
          <p:nvPr/>
        </p:nvSpPr>
        <p:spPr>
          <a:xfrm>
            <a:off x="4716016" y="234888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Explosion 1 54"/>
          <p:cNvSpPr/>
          <p:nvPr/>
        </p:nvSpPr>
        <p:spPr>
          <a:xfrm>
            <a:off x="7308304" y="249289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xplosion 1 55"/>
          <p:cNvSpPr/>
          <p:nvPr/>
        </p:nvSpPr>
        <p:spPr>
          <a:xfrm>
            <a:off x="2915816"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xplosion 1 56"/>
          <p:cNvSpPr/>
          <p:nvPr/>
        </p:nvSpPr>
        <p:spPr>
          <a:xfrm>
            <a:off x="4427984" y="19888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Explosion 1 57"/>
          <p:cNvSpPr/>
          <p:nvPr/>
        </p:nvSpPr>
        <p:spPr>
          <a:xfrm>
            <a:off x="2555776"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xplosion 1 58"/>
          <p:cNvSpPr/>
          <p:nvPr/>
        </p:nvSpPr>
        <p:spPr>
          <a:xfrm>
            <a:off x="7236296" y="350100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xplosion 1 59"/>
          <p:cNvSpPr/>
          <p:nvPr/>
        </p:nvSpPr>
        <p:spPr>
          <a:xfrm>
            <a:off x="5076056" y="378904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xplosion 1 60"/>
          <p:cNvSpPr/>
          <p:nvPr/>
        </p:nvSpPr>
        <p:spPr>
          <a:xfrm>
            <a:off x="5076056" y="242088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xplosion 1 61"/>
          <p:cNvSpPr/>
          <p:nvPr/>
        </p:nvSpPr>
        <p:spPr>
          <a:xfrm>
            <a:off x="6876256" y="350100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xplosion 1 62"/>
          <p:cNvSpPr/>
          <p:nvPr/>
        </p:nvSpPr>
        <p:spPr>
          <a:xfrm>
            <a:off x="7740352" y="472514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xplosion 1 63"/>
          <p:cNvSpPr/>
          <p:nvPr/>
        </p:nvSpPr>
        <p:spPr>
          <a:xfrm>
            <a:off x="7812360" y="458112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xplosion 1 64"/>
          <p:cNvSpPr/>
          <p:nvPr/>
        </p:nvSpPr>
        <p:spPr>
          <a:xfrm>
            <a:off x="7596336" y="249289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xplosion 1 65"/>
          <p:cNvSpPr/>
          <p:nvPr/>
        </p:nvSpPr>
        <p:spPr>
          <a:xfrm>
            <a:off x="7668344" y="472514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xplosion 1 66"/>
          <p:cNvSpPr/>
          <p:nvPr/>
        </p:nvSpPr>
        <p:spPr>
          <a:xfrm>
            <a:off x="4644008" y="220486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xplosion 1 67"/>
          <p:cNvSpPr/>
          <p:nvPr/>
        </p:nvSpPr>
        <p:spPr>
          <a:xfrm>
            <a:off x="4716016" y="220486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Explosion 1 68"/>
          <p:cNvSpPr/>
          <p:nvPr/>
        </p:nvSpPr>
        <p:spPr>
          <a:xfrm>
            <a:off x="7596336" y="2348880"/>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1 69"/>
          <p:cNvSpPr/>
          <p:nvPr/>
        </p:nvSpPr>
        <p:spPr>
          <a:xfrm>
            <a:off x="1403648" y="242088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1 70"/>
          <p:cNvSpPr/>
          <p:nvPr/>
        </p:nvSpPr>
        <p:spPr>
          <a:xfrm>
            <a:off x="4932040" y="443711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xplosion 1 71"/>
          <p:cNvSpPr/>
          <p:nvPr/>
        </p:nvSpPr>
        <p:spPr>
          <a:xfrm>
            <a:off x="7884368" y="458112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xplosion 1 77"/>
          <p:cNvSpPr/>
          <p:nvPr/>
        </p:nvSpPr>
        <p:spPr>
          <a:xfrm>
            <a:off x="1475656" y="2060848"/>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xplosion 1 78"/>
          <p:cNvSpPr/>
          <p:nvPr/>
        </p:nvSpPr>
        <p:spPr>
          <a:xfrm>
            <a:off x="4427984" y="335699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xplosion 1 79"/>
          <p:cNvSpPr/>
          <p:nvPr/>
        </p:nvSpPr>
        <p:spPr>
          <a:xfrm>
            <a:off x="4788024" y="227687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xplosion 1 80"/>
          <p:cNvSpPr/>
          <p:nvPr/>
        </p:nvSpPr>
        <p:spPr>
          <a:xfrm>
            <a:off x="4788024" y="213285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xplosion 1 81"/>
          <p:cNvSpPr/>
          <p:nvPr/>
        </p:nvSpPr>
        <p:spPr>
          <a:xfrm>
            <a:off x="4644008" y="3933056"/>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xplosion 1 82"/>
          <p:cNvSpPr/>
          <p:nvPr/>
        </p:nvSpPr>
        <p:spPr>
          <a:xfrm>
            <a:off x="5292080" y="3356992"/>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xplosion 1 83"/>
          <p:cNvSpPr/>
          <p:nvPr/>
        </p:nvSpPr>
        <p:spPr>
          <a:xfrm>
            <a:off x="5292080" y="3284984"/>
            <a:ext cx="144016" cy="144016"/>
          </a:xfrm>
          <a:prstGeom prst="irregularSeal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30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30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30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30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30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30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30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30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30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30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3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30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30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30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30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30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30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30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30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30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30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30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3000"/>
                                        <p:tgtEl>
                                          <p:spTgt spid="4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30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3000"/>
                                        <p:tgtEl>
                                          <p:spTgt spid="4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30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3000"/>
                                        <p:tgtEl>
                                          <p:spTgt spid="4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3000"/>
                                        <p:tgtEl>
                                          <p:spTgt spid="4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3000"/>
                                        <p:tgtEl>
                                          <p:spTgt spid="4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3000"/>
                                        <p:tgtEl>
                                          <p:spTgt spid="5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3000"/>
                                        <p:tgtEl>
                                          <p:spTgt spid="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3000"/>
                                        <p:tgtEl>
                                          <p:spTgt spid="5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fade">
                                      <p:cBhvr>
                                        <p:cTn id="118" dur="3000"/>
                                        <p:tgtEl>
                                          <p:spTgt spid="5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fade">
                                      <p:cBhvr>
                                        <p:cTn id="121" dur="3000"/>
                                        <p:tgtEl>
                                          <p:spTgt spid="5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3000"/>
                                        <p:tgtEl>
                                          <p:spTgt spid="5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3000"/>
                                        <p:tgtEl>
                                          <p:spTgt spid="5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3000"/>
                                        <p:tgtEl>
                                          <p:spTgt spid="5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3000"/>
                                        <p:tgtEl>
                                          <p:spTgt spid="5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3000"/>
                                        <p:tgtEl>
                                          <p:spTgt spid="5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fade">
                                      <p:cBhvr>
                                        <p:cTn id="139" dur="3000"/>
                                        <p:tgtEl>
                                          <p:spTgt spid="6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1"/>
                                        </p:tgtEl>
                                        <p:attrNameLst>
                                          <p:attrName>style.visibility</p:attrName>
                                        </p:attrNameLst>
                                      </p:cBhvr>
                                      <p:to>
                                        <p:strVal val="visible"/>
                                      </p:to>
                                    </p:set>
                                    <p:animEffect transition="in" filter="fade">
                                      <p:cBhvr>
                                        <p:cTn id="142" dur="3000"/>
                                        <p:tgtEl>
                                          <p:spTgt spid="6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animEffect transition="in" filter="fade">
                                      <p:cBhvr>
                                        <p:cTn id="145" dur="3000"/>
                                        <p:tgtEl>
                                          <p:spTgt spid="6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fade">
                                      <p:cBhvr>
                                        <p:cTn id="148" dur="3000"/>
                                        <p:tgtEl>
                                          <p:spTgt spid="6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fade">
                                      <p:cBhvr>
                                        <p:cTn id="151" dur="3000"/>
                                        <p:tgtEl>
                                          <p:spTgt spid="6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fade">
                                      <p:cBhvr>
                                        <p:cTn id="154" dur="3000"/>
                                        <p:tgtEl>
                                          <p:spTgt spid="6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fade">
                                      <p:cBhvr>
                                        <p:cTn id="157" dur="3000"/>
                                        <p:tgtEl>
                                          <p:spTgt spid="6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Effect transition="in" filter="fade">
                                      <p:cBhvr>
                                        <p:cTn id="160" dur="3000"/>
                                        <p:tgtEl>
                                          <p:spTgt spid="6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68"/>
                                        </p:tgtEl>
                                        <p:attrNameLst>
                                          <p:attrName>style.visibility</p:attrName>
                                        </p:attrNameLst>
                                      </p:cBhvr>
                                      <p:to>
                                        <p:strVal val="visible"/>
                                      </p:to>
                                    </p:set>
                                    <p:animEffect transition="in" filter="fade">
                                      <p:cBhvr>
                                        <p:cTn id="163" dur="3000"/>
                                        <p:tgtEl>
                                          <p:spTgt spid="6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69"/>
                                        </p:tgtEl>
                                        <p:attrNameLst>
                                          <p:attrName>style.visibility</p:attrName>
                                        </p:attrNameLst>
                                      </p:cBhvr>
                                      <p:to>
                                        <p:strVal val="visible"/>
                                      </p:to>
                                    </p:set>
                                    <p:animEffect transition="in" filter="fade">
                                      <p:cBhvr>
                                        <p:cTn id="166" dur="3000"/>
                                        <p:tgtEl>
                                          <p:spTgt spid="6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Effect transition="in" filter="fade">
                                      <p:cBhvr>
                                        <p:cTn id="169" dur="3000"/>
                                        <p:tgtEl>
                                          <p:spTgt spid="7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3000"/>
                                        <p:tgtEl>
                                          <p:spTgt spid="7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2"/>
                                        </p:tgtEl>
                                        <p:attrNameLst>
                                          <p:attrName>style.visibility</p:attrName>
                                        </p:attrNameLst>
                                      </p:cBhvr>
                                      <p:to>
                                        <p:strVal val="visible"/>
                                      </p:to>
                                    </p:set>
                                    <p:animEffect transition="in" filter="fade">
                                      <p:cBhvr>
                                        <p:cTn id="175" dur="3000"/>
                                        <p:tgtEl>
                                          <p:spTgt spid="7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8"/>
                                        </p:tgtEl>
                                        <p:attrNameLst>
                                          <p:attrName>style.visibility</p:attrName>
                                        </p:attrNameLst>
                                      </p:cBhvr>
                                      <p:to>
                                        <p:strVal val="visible"/>
                                      </p:to>
                                    </p:set>
                                    <p:animEffect transition="in" filter="fade">
                                      <p:cBhvr>
                                        <p:cTn id="178" dur="3000"/>
                                        <p:tgtEl>
                                          <p:spTgt spid="7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9"/>
                                        </p:tgtEl>
                                        <p:attrNameLst>
                                          <p:attrName>style.visibility</p:attrName>
                                        </p:attrNameLst>
                                      </p:cBhvr>
                                      <p:to>
                                        <p:strVal val="visible"/>
                                      </p:to>
                                    </p:set>
                                    <p:animEffect transition="in" filter="fade">
                                      <p:cBhvr>
                                        <p:cTn id="181" dur="3000"/>
                                        <p:tgtEl>
                                          <p:spTgt spid="7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80"/>
                                        </p:tgtEl>
                                        <p:attrNameLst>
                                          <p:attrName>style.visibility</p:attrName>
                                        </p:attrNameLst>
                                      </p:cBhvr>
                                      <p:to>
                                        <p:strVal val="visible"/>
                                      </p:to>
                                    </p:set>
                                    <p:animEffect transition="in" filter="fade">
                                      <p:cBhvr>
                                        <p:cTn id="184" dur="3000"/>
                                        <p:tgtEl>
                                          <p:spTgt spid="8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81"/>
                                        </p:tgtEl>
                                        <p:attrNameLst>
                                          <p:attrName>style.visibility</p:attrName>
                                        </p:attrNameLst>
                                      </p:cBhvr>
                                      <p:to>
                                        <p:strVal val="visible"/>
                                      </p:to>
                                    </p:set>
                                    <p:animEffect transition="in" filter="fade">
                                      <p:cBhvr>
                                        <p:cTn id="187" dur="3000"/>
                                        <p:tgtEl>
                                          <p:spTgt spid="8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82"/>
                                        </p:tgtEl>
                                        <p:attrNameLst>
                                          <p:attrName>style.visibility</p:attrName>
                                        </p:attrNameLst>
                                      </p:cBhvr>
                                      <p:to>
                                        <p:strVal val="visible"/>
                                      </p:to>
                                    </p:set>
                                    <p:animEffect transition="in" filter="fade">
                                      <p:cBhvr>
                                        <p:cTn id="190" dur="3000"/>
                                        <p:tgtEl>
                                          <p:spTgt spid="8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83"/>
                                        </p:tgtEl>
                                        <p:attrNameLst>
                                          <p:attrName>style.visibility</p:attrName>
                                        </p:attrNameLst>
                                      </p:cBhvr>
                                      <p:to>
                                        <p:strVal val="visible"/>
                                      </p:to>
                                    </p:set>
                                    <p:animEffect transition="in" filter="fade">
                                      <p:cBhvr>
                                        <p:cTn id="193" dur="3000"/>
                                        <p:tgtEl>
                                          <p:spTgt spid="8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4"/>
                                        </p:tgtEl>
                                        <p:attrNameLst>
                                          <p:attrName>style.visibility</p:attrName>
                                        </p:attrNameLst>
                                      </p:cBhvr>
                                      <p:to>
                                        <p:strVal val="visible"/>
                                      </p:to>
                                    </p:set>
                                    <p:animEffect transition="in" filter="fade">
                                      <p:cBhvr>
                                        <p:cTn id="196" dur="3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8" grpId="0" animBg="1"/>
      <p:bldP spid="79" grpId="0" animBg="1"/>
      <p:bldP spid="80" grpId="0" animBg="1"/>
      <p:bldP spid="81" grpId="0" animBg="1"/>
      <p:bldP spid="82" grpId="0" animBg="1"/>
      <p:bldP spid="83" grpId="0" animBg="1"/>
      <p:bldP spid="8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1042988" y="1412875"/>
            <a:ext cx="6553200" cy="4894263"/>
          </a:xfrm>
          <a:prstGeom prst="rect">
            <a:avLst/>
          </a:prstGeom>
          <a:noFill/>
          <a:ln w="9525">
            <a:noFill/>
            <a:miter lim="800000"/>
            <a:headEnd/>
            <a:tailEnd/>
          </a:ln>
        </p:spPr>
        <p:txBody>
          <a:bodyPr>
            <a:spAutoFit/>
          </a:bodyPr>
          <a:lstStyle/>
          <a:p>
            <a:r>
              <a:rPr lang="en-CA" sz="2400"/>
              <a:t>Upon this gifted age, in its dark hour, </a:t>
            </a:r>
            <a:br>
              <a:rPr lang="en-CA" sz="2400"/>
            </a:br>
            <a:r>
              <a:rPr lang="en-CA" sz="2400"/>
              <a:t>Rains from the sky a meteoric shower </a:t>
            </a:r>
            <a:br>
              <a:rPr lang="en-CA" sz="2400"/>
            </a:br>
            <a:r>
              <a:rPr lang="en-CA" sz="2400"/>
              <a:t>Of facts....They lie unquestioned, uncombined.</a:t>
            </a:r>
            <a:br>
              <a:rPr lang="en-CA" sz="2400"/>
            </a:br>
            <a:r>
              <a:rPr lang="en-CA" sz="2400"/>
              <a:t>Wisdom enough to leech us of our ill </a:t>
            </a:r>
            <a:br>
              <a:rPr lang="en-CA" sz="2400"/>
            </a:br>
            <a:r>
              <a:rPr lang="en-CA" sz="2400"/>
              <a:t>Is daily spun, but there exists no loom </a:t>
            </a:r>
            <a:br>
              <a:rPr lang="en-CA" sz="2400"/>
            </a:br>
            <a:r>
              <a:rPr lang="en-CA" sz="2400"/>
              <a:t>To weave it into fabric.</a:t>
            </a:r>
            <a:br>
              <a:rPr lang="en-CA" sz="2400"/>
            </a:br>
            <a:endParaRPr lang="en-CA" sz="2400"/>
          </a:p>
          <a:p>
            <a:endParaRPr lang="en-CA"/>
          </a:p>
          <a:p>
            <a:endParaRPr lang="en-CA"/>
          </a:p>
          <a:p>
            <a:endParaRPr lang="en-CA"/>
          </a:p>
          <a:p>
            <a:endParaRPr lang="en-CA"/>
          </a:p>
          <a:p>
            <a:endParaRPr lang="en-CA"/>
          </a:p>
          <a:p>
            <a:endParaRPr lang="en-CA"/>
          </a:p>
          <a:p>
            <a:endParaRPr lang="en-CA"/>
          </a:p>
          <a:p>
            <a:r>
              <a:rPr lang="en-CA"/>
              <a:t>Edna St. Vincent Millay "Huntsman, What Quarry"</a:t>
            </a:r>
          </a:p>
        </p:txBody>
      </p:sp>
      <p:pic>
        <p:nvPicPr>
          <p:cNvPr id="58371" name="Picture 2"/>
          <p:cNvPicPr>
            <a:picLocks noChangeAspect="1" noChangeArrowheads="1"/>
          </p:cNvPicPr>
          <p:nvPr/>
        </p:nvPicPr>
        <p:blipFill>
          <a:blip r:embed="rId2" cstate="print"/>
          <a:srcRect/>
          <a:stretch>
            <a:fillRect/>
          </a:stretch>
        </p:blipFill>
        <p:spPr bwMode="auto">
          <a:xfrm>
            <a:off x="5435600" y="3716338"/>
            <a:ext cx="1714500" cy="1905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339975" y="5876925"/>
            <a:ext cx="4572000" cy="646113"/>
          </a:xfrm>
          <a:prstGeom prst="rect">
            <a:avLst/>
          </a:prstGeom>
          <a:noFill/>
          <a:ln w="9525">
            <a:noFill/>
            <a:miter lim="800000"/>
            <a:headEnd/>
            <a:tailEnd/>
          </a:ln>
        </p:spPr>
        <p:txBody>
          <a:bodyPr>
            <a:spAutoFit/>
          </a:bodyPr>
          <a:lstStyle/>
          <a:p>
            <a:r>
              <a:rPr lang="en-CA"/>
              <a:t>“There is a tide in the affairs of men which, taken at the flood, leads on to fortune...”</a:t>
            </a:r>
          </a:p>
        </p:txBody>
      </p:sp>
      <p:pic>
        <p:nvPicPr>
          <p:cNvPr id="59395" name="Picture 1"/>
          <p:cNvPicPr>
            <a:picLocks noChangeAspect="1" noChangeArrowheads="1"/>
          </p:cNvPicPr>
          <p:nvPr/>
        </p:nvPicPr>
        <p:blipFill>
          <a:blip r:embed="rId2" cstate="print"/>
          <a:srcRect/>
          <a:stretch>
            <a:fillRect/>
          </a:stretch>
        </p:blipFill>
        <p:spPr bwMode="auto">
          <a:xfrm>
            <a:off x="762000" y="1524000"/>
            <a:ext cx="7620000" cy="3810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2484438" y="5661025"/>
            <a:ext cx="4572000" cy="646113"/>
          </a:xfrm>
          <a:prstGeom prst="rect">
            <a:avLst/>
          </a:prstGeom>
          <a:noFill/>
          <a:ln w="9525">
            <a:noFill/>
            <a:miter lim="800000"/>
            <a:headEnd/>
            <a:tailEnd/>
          </a:ln>
        </p:spPr>
        <p:txBody>
          <a:bodyPr>
            <a:spAutoFit/>
          </a:bodyPr>
          <a:lstStyle/>
          <a:p>
            <a:r>
              <a:rPr lang="en-CA"/>
              <a:t>“...But omitted, and the voyage of their life is bound in shallows and miseries...” </a:t>
            </a:r>
          </a:p>
        </p:txBody>
      </p:sp>
      <p:pic>
        <p:nvPicPr>
          <p:cNvPr id="60419" name="Picture 1"/>
          <p:cNvPicPr>
            <a:picLocks noChangeAspect="1" noChangeArrowheads="1"/>
          </p:cNvPicPr>
          <p:nvPr/>
        </p:nvPicPr>
        <p:blipFill>
          <a:blip r:embed="rId2" cstate="print"/>
          <a:srcRect/>
          <a:stretch>
            <a:fillRect/>
          </a:stretch>
        </p:blipFill>
        <p:spPr bwMode="auto">
          <a:xfrm>
            <a:off x="762000" y="1666875"/>
            <a:ext cx="7620000" cy="35242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1763713" y="5103813"/>
            <a:ext cx="5616575" cy="1754187"/>
          </a:xfrm>
          <a:prstGeom prst="rect">
            <a:avLst/>
          </a:prstGeom>
          <a:noFill/>
          <a:ln w="9525">
            <a:noFill/>
            <a:miter lim="800000"/>
            <a:headEnd/>
            <a:tailEnd/>
          </a:ln>
        </p:spPr>
        <p:txBody>
          <a:bodyPr>
            <a:spAutoFit/>
          </a:bodyPr>
          <a:lstStyle/>
          <a:p>
            <a:r>
              <a:rPr lang="en-CA"/>
              <a:t>“... On such a full sea are we now afloat, and we must take the current when it serves -- or lose the ventures before us.” </a:t>
            </a:r>
          </a:p>
          <a:p>
            <a:endParaRPr lang="en-CA"/>
          </a:p>
          <a:p>
            <a:r>
              <a:rPr lang="en-CA"/>
              <a:t>William Shakespeare, </a:t>
            </a:r>
            <a:r>
              <a:rPr lang="en-CA" i="1"/>
              <a:t>Julius Caesar</a:t>
            </a:r>
            <a:r>
              <a:rPr lang="en-CA"/>
              <a:t>, Act 4, Scene 3</a:t>
            </a:r>
          </a:p>
          <a:p>
            <a:r>
              <a:rPr lang="en-CA"/>
              <a:t> </a:t>
            </a:r>
          </a:p>
        </p:txBody>
      </p:sp>
      <p:pic>
        <p:nvPicPr>
          <p:cNvPr id="61443" name="Picture 2"/>
          <p:cNvPicPr>
            <a:picLocks noChangeAspect="1" noChangeArrowheads="1"/>
          </p:cNvPicPr>
          <p:nvPr/>
        </p:nvPicPr>
        <p:blipFill>
          <a:blip r:embed="rId2" cstate="print"/>
          <a:srcRect/>
          <a:stretch>
            <a:fillRect/>
          </a:stretch>
        </p:blipFill>
        <p:spPr bwMode="auto">
          <a:xfrm>
            <a:off x="755650" y="1125538"/>
            <a:ext cx="7620000" cy="38862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060848"/>
            <a:ext cx="7812360" cy="2123658"/>
          </a:xfrm>
          <a:prstGeom prst="rect">
            <a:avLst/>
          </a:prstGeom>
          <a:noFill/>
        </p:spPr>
        <p:txBody>
          <a:bodyPr wrap="square" rtlCol="0">
            <a:spAutoFit/>
          </a:bodyPr>
          <a:lstStyle/>
          <a:p>
            <a:r>
              <a:rPr lang="en-GB" sz="4400" dirty="0" smtClean="0"/>
              <a:t>“Begin to move from institutional solutions to environments that foster individual empowerment.”</a:t>
            </a:r>
            <a:endParaRPr lang="en-GB" sz="4400" dirty="0"/>
          </a:p>
        </p:txBody>
      </p:sp>
      <p:sp>
        <p:nvSpPr>
          <p:cNvPr id="5" name="TextBox 4"/>
          <p:cNvSpPr txBox="1"/>
          <p:nvPr/>
        </p:nvSpPr>
        <p:spPr>
          <a:xfrm>
            <a:off x="4644008" y="4365104"/>
            <a:ext cx="3816424" cy="369332"/>
          </a:xfrm>
          <a:prstGeom prst="rect">
            <a:avLst/>
          </a:prstGeom>
          <a:noFill/>
        </p:spPr>
        <p:txBody>
          <a:bodyPr wrap="square" rtlCol="0">
            <a:spAutoFit/>
          </a:bodyPr>
          <a:lstStyle/>
          <a:p>
            <a:r>
              <a:rPr lang="en-GB" i="1" dirty="0" smtClean="0"/>
              <a:t>The 21</a:t>
            </a:r>
            <a:r>
              <a:rPr lang="en-GB" i="1" baseline="30000" dirty="0" smtClean="0"/>
              <a:t>st</a:t>
            </a:r>
            <a:r>
              <a:rPr lang="en-GB" i="1" dirty="0" smtClean="0"/>
              <a:t> Century Learning Initiative</a:t>
            </a:r>
            <a:endParaRPr lang="en-GB" i="1" dirty="0"/>
          </a:p>
        </p:txBody>
      </p:sp>
      <p:sp>
        <p:nvSpPr>
          <p:cNvPr id="6" name="TextBox 5"/>
          <p:cNvSpPr txBox="1"/>
          <p:nvPr/>
        </p:nvSpPr>
        <p:spPr>
          <a:xfrm>
            <a:off x="467544" y="620688"/>
            <a:ext cx="6480720" cy="646331"/>
          </a:xfrm>
          <a:prstGeom prst="rect">
            <a:avLst/>
          </a:prstGeom>
          <a:noFill/>
        </p:spPr>
        <p:txBody>
          <a:bodyPr wrap="square" rtlCol="0">
            <a:spAutoFit/>
          </a:bodyPr>
          <a:lstStyle/>
          <a:p>
            <a:r>
              <a:rPr lang="en-GB" sz="3600" i="1" dirty="0" smtClean="0"/>
              <a:t>So what is it we have to do?</a:t>
            </a:r>
            <a:endParaRPr lang="en-GB" sz="3600"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363272" cy="850106"/>
          </a:xfrm>
        </p:spPr>
        <p:txBody>
          <a:bodyPr>
            <a:normAutofit/>
          </a:bodyPr>
          <a:lstStyle/>
          <a:p>
            <a:pPr algn="l"/>
            <a:r>
              <a:rPr lang="en-GB" sz="3600" dirty="0" smtClean="0"/>
              <a:t>Postscript					</a:t>
            </a:r>
            <a:r>
              <a:rPr lang="en-GB" sz="2800" dirty="0" smtClean="0"/>
              <a:t>30.01.2012</a:t>
            </a:r>
            <a:endParaRPr lang="en-GB" sz="2800" dirty="0"/>
          </a:p>
        </p:txBody>
      </p:sp>
      <p:sp>
        <p:nvSpPr>
          <p:cNvPr id="4" name="TextBox 3"/>
          <p:cNvSpPr txBox="1"/>
          <p:nvPr/>
        </p:nvSpPr>
        <p:spPr>
          <a:xfrm>
            <a:off x="467544" y="1124744"/>
            <a:ext cx="8064896" cy="1200329"/>
          </a:xfrm>
          <a:prstGeom prst="rect">
            <a:avLst/>
          </a:prstGeom>
          <a:noFill/>
        </p:spPr>
        <p:txBody>
          <a:bodyPr wrap="square" rtlCol="0">
            <a:spAutoFit/>
          </a:bodyPr>
          <a:lstStyle/>
          <a:p>
            <a:r>
              <a:rPr lang="en-GB" i="1" dirty="0" smtClean="0"/>
              <a:t>Returning to my computer the morning after the Prague conference I received this email from a student to the animations, giving her permission to publish this response.  While you are pondering the issues raised by Laura Dekker you will have to think very carefully as you let this girl’s ideas sink in...</a:t>
            </a:r>
            <a:endParaRPr lang="en-GB" i="1" dirty="0"/>
          </a:p>
        </p:txBody>
      </p:sp>
      <p:sp>
        <p:nvSpPr>
          <p:cNvPr id="5" name="TextBox 4"/>
          <p:cNvSpPr txBox="1"/>
          <p:nvPr/>
        </p:nvSpPr>
        <p:spPr>
          <a:xfrm>
            <a:off x="395536" y="2564904"/>
            <a:ext cx="8352928" cy="3785652"/>
          </a:xfrm>
          <a:prstGeom prst="rect">
            <a:avLst/>
          </a:prstGeom>
          <a:noFill/>
        </p:spPr>
        <p:txBody>
          <a:bodyPr wrap="square" rtlCol="0">
            <a:spAutoFit/>
          </a:bodyPr>
          <a:lstStyle/>
          <a:p>
            <a:r>
              <a:rPr lang="en-GB" sz="2000" dirty="0" smtClean="0"/>
              <a:t>“The harder I study, the worse I do. Math is not my thing, I don't fit that shoe. I feel so incapable, so possibly mistake-able. Like I'm disgrace-able and not chase-able, when I can't fill in answers that aren’t erase-able... No tutoring session can set my confusion free, I should go back to the age of three. Its embarrassing knowing the hot girl in class can do it, and I'm like Shit, I'm not even half way through it.. Then I think of all the ways at least I know I don't know. If Socrates were alive, he would be happy with my show. Like water our conversation would flow. Discourse so blue it would glow. That's right, blue is hotter than red. Despite the mass disillusion shoved in your head. Energy doesn't vibrate at the same frequency, that's just one difference between all of them and me. Some times I wonder if its the world or if its me. Maybe ill have to wait and die, to see...		 </a:t>
            </a:r>
            <a:r>
              <a:rPr lang="en-GB" dirty="0" smtClean="0"/>
              <a:t>		</a:t>
            </a:r>
            <a:r>
              <a:rPr lang="en-GB" i="1" dirty="0" smtClean="0"/>
              <a:t> (continued on next slide)</a:t>
            </a:r>
            <a:endParaRPr lang="en-GB" dirty="0"/>
          </a:p>
        </p:txBody>
      </p:sp>
      <p:sp>
        <p:nvSpPr>
          <p:cNvPr id="6" name="TextBox 5"/>
          <p:cNvSpPr txBox="1"/>
          <p:nvPr/>
        </p:nvSpPr>
        <p:spPr>
          <a:xfrm>
            <a:off x="8244408" y="260648"/>
            <a:ext cx="648072" cy="369332"/>
          </a:xfrm>
          <a:prstGeom prst="rect">
            <a:avLst/>
          </a:prstGeom>
          <a:noFill/>
        </p:spPr>
        <p:txBody>
          <a:bodyPr wrap="square" rtlCol="0">
            <a:spAutoFit/>
          </a:bodyPr>
          <a:lstStyle/>
          <a:p>
            <a:r>
              <a:rPr lang="en-GB" dirty="0" smtClean="0"/>
              <a:t>1/3</a:t>
            </a:r>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980728"/>
            <a:ext cx="7920880" cy="5601533"/>
          </a:xfrm>
          <a:prstGeom prst="rect">
            <a:avLst/>
          </a:prstGeom>
          <a:noFill/>
        </p:spPr>
        <p:txBody>
          <a:bodyPr wrap="square" rtlCol="0">
            <a:spAutoFit/>
          </a:bodyPr>
          <a:lstStyle/>
          <a:p>
            <a:r>
              <a:rPr lang="en-GB" sz="2000" dirty="0" smtClean="0"/>
              <a:t>... When your eyes are closed you can see the best. This is the metaphysics question put to the test... Education is a multiple choice test, where you </a:t>
            </a:r>
            <a:r>
              <a:rPr lang="en-GB" sz="2000" dirty="0" err="1" smtClean="0"/>
              <a:t>color</a:t>
            </a:r>
            <a:r>
              <a:rPr lang="en-GB" sz="2000" dirty="0" smtClean="0"/>
              <a:t> in lettered squares. But life is an essay question- explain what is wrong with my curves.. Why am I so varied from the rest? Why do these questions spring my within my chest? They bring me no rest, which I wouldn't want, I confess...  But does anyone need a curious human for hire? Its lonely being the black sheep outlier. I'm bombarded with sights of bums while they only notice  billboards,  I have flash cards flying around my car, on a unique path following my own star, as I speed to school from work on the ten.. And they find themselves logging onto </a:t>
            </a:r>
            <a:r>
              <a:rPr lang="en-GB" sz="2000" dirty="0" err="1" smtClean="0"/>
              <a:t>Facebook</a:t>
            </a:r>
            <a:r>
              <a:rPr lang="en-GB" sz="2000" dirty="0" smtClean="0"/>
              <a:t> again. Oh the irony in life, people who earn peace still endure strife. And most girls from my </a:t>
            </a:r>
            <a:r>
              <a:rPr lang="en-GB" sz="2000" dirty="0" err="1" smtClean="0"/>
              <a:t>ap</a:t>
            </a:r>
            <a:r>
              <a:rPr lang="en-GB" sz="2000" dirty="0" smtClean="0"/>
              <a:t> class, have accumulated thick mass, from guys they've dated, while both faded, a baby is now their destiny, and I'm the one signing up for astronomy.. I'm the one with transferring on my mind, the girl in the front whose always behind.. sometimes I wish I was like those ignorant girls floating in bliss.. 					</a:t>
            </a:r>
            <a:br>
              <a:rPr lang="en-GB" sz="2000" dirty="0" smtClean="0"/>
            </a:br>
            <a:r>
              <a:rPr lang="en-GB" sz="2000" dirty="0" smtClean="0"/>
              <a:t>					</a:t>
            </a:r>
            <a:r>
              <a:rPr lang="en-GB" sz="2000" i="1" dirty="0" smtClean="0"/>
              <a:t>(continued on next slide)</a:t>
            </a:r>
          </a:p>
          <a:p>
            <a:endParaRPr lang="en-GB" dirty="0"/>
          </a:p>
        </p:txBody>
      </p:sp>
      <p:sp>
        <p:nvSpPr>
          <p:cNvPr id="5" name="TextBox 4"/>
          <p:cNvSpPr txBox="1"/>
          <p:nvPr/>
        </p:nvSpPr>
        <p:spPr>
          <a:xfrm>
            <a:off x="7812360" y="332656"/>
            <a:ext cx="1008112" cy="369332"/>
          </a:xfrm>
          <a:prstGeom prst="rect">
            <a:avLst/>
          </a:prstGeom>
          <a:noFill/>
        </p:spPr>
        <p:txBody>
          <a:bodyPr wrap="square" rtlCol="0">
            <a:spAutoFit/>
          </a:bodyPr>
          <a:lstStyle/>
          <a:p>
            <a:r>
              <a:rPr lang="en-GB" dirty="0" smtClean="0"/>
              <a:t>2/3</a:t>
            </a:r>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196752"/>
            <a:ext cx="7848872" cy="4401205"/>
          </a:xfrm>
          <a:prstGeom prst="rect">
            <a:avLst/>
          </a:prstGeom>
          <a:noFill/>
        </p:spPr>
        <p:txBody>
          <a:bodyPr wrap="square" rtlCol="0">
            <a:spAutoFit/>
          </a:bodyPr>
          <a:lstStyle/>
          <a:p>
            <a:r>
              <a:rPr lang="en-GB" sz="2000" dirty="0" smtClean="0"/>
              <a:t>... Drinking to get belligerent and getting in the car with highest tint, sucking my portion with plan b of abortion, and washing it down with a mint if you can get a hint...Like that blonde girl from get a clue, its too bad I can't fit those shoes.. But its not too bad, no it is all good. And I won't stay sad, even if I should.  I rather be frustrated me than confused you. I choose the minority, among the seldom few.. With the gift of thought, comes the responsibility of what to do. Better to shed tears but not spread legs, better to my mind my morals than have to do what the man says. Miss independent here I guess. I chew more and eat less. A </a:t>
            </a:r>
            <a:r>
              <a:rPr lang="en-GB" sz="2000" dirty="0" err="1" smtClean="0"/>
              <a:t>scantron</a:t>
            </a:r>
            <a:r>
              <a:rPr lang="en-GB" sz="2000" dirty="0" smtClean="0"/>
              <a:t> can't portray my knowledge. Learned that one way before college.  I'm not a robot to fill out these bubbles, like a jock I'm taking these fumbles. Fellow students don't think I'm that bright, I ask questions to bring brainwashing darkness to light, but I ask too many questions, they want me out of their sight.”</a:t>
            </a:r>
            <a:endParaRPr lang="en-GB" sz="2000" dirty="0"/>
          </a:p>
        </p:txBody>
      </p:sp>
      <p:sp>
        <p:nvSpPr>
          <p:cNvPr id="5" name="TextBox 4"/>
          <p:cNvSpPr txBox="1"/>
          <p:nvPr/>
        </p:nvSpPr>
        <p:spPr>
          <a:xfrm>
            <a:off x="7668344" y="476672"/>
            <a:ext cx="792088" cy="369332"/>
          </a:xfrm>
          <a:prstGeom prst="rect">
            <a:avLst/>
          </a:prstGeom>
          <a:noFill/>
        </p:spPr>
        <p:txBody>
          <a:bodyPr wrap="square" rtlCol="0">
            <a:spAutoFit/>
          </a:bodyPr>
          <a:lstStyle/>
          <a:p>
            <a:r>
              <a:rPr lang="en-GB" dirty="0" smtClean="0"/>
              <a:t>3/3</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411760" y="1700808"/>
            <a:ext cx="6876256" cy="4708525"/>
          </a:xfrm>
          <a:prstGeom prst="rect">
            <a:avLst/>
          </a:prstGeom>
          <a:noFill/>
          <a:ln w="9525">
            <a:noFill/>
            <a:miter lim="800000"/>
            <a:headEnd/>
            <a:tailEnd/>
          </a:ln>
        </p:spPr>
        <p:txBody>
          <a:bodyPr/>
          <a:lstStyle/>
          <a:p>
            <a:pPr marL="1255713" indent="12700">
              <a:spcBef>
                <a:spcPct val="20000"/>
              </a:spcBef>
              <a:tabLst>
                <a:tab pos="2754313" algn="l"/>
              </a:tabLst>
            </a:pPr>
            <a:r>
              <a:rPr lang="en-GB" sz="3000" dirty="0">
                <a:latin typeface="Calibri" pitchFamily="34" charset="0"/>
              </a:rPr>
              <a:t>For further information:</a:t>
            </a:r>
          </a:p>
          <a:p>
            <a:pPr marL="1255713" indent="12700" algn="ctr">
              <a:spcBef>
                <a:spcPct val="20000"/>
              </a:spcBef>
              <a:tabLst>
                <a:tab pos="2754313" algn="l"/>
              </a:tabLst>
            </a:pPr>
            <a:endParaRPr lang="en-GB" sz="3000" dirty="0">
              <a:latin typeface="Calibri" pitchFamily="34" charset="0"/>
            </a:endParaRPr>
          </a:p>
          <a:p>
            <a:pPr marL="1255713" indent="12700">
              <a:spcBef>
                <a:spcPct val="20000"/>
              </a:spcBef>
              <a:tabLst>
                <a:tab pos="2754313" algn="l"/>
              </a:tabLst>
            </a:pPr>
            <a:r>
              <a:rPr lang="en-GB" sz="3000" dirty="0">
                <a:latin typeface="Calibri" pitchFamily="34" charset="0"/>
              </a:rPr>
              <a:t>Web	</a:t>
            </a:r>
            <a:r>
              <a:rPr lang="en-GB" sz="3000" dirty="0" smtClean="0">
                <a:latin typeface="Calibri" pitchFamily="34" charset="0"/>
              </a:rPr>
              <a:t>www.born-to-learn.org</a:t>
            </a:r>
          </a:p>
          <a:p>
            <a:pPr marL="1255713" indent="12700">
              <a:spcBef>
                <a:spcPct val="20000"/>
              </a:spcBef>
              <a:tabLst>
                <a:tab pos="2754313" algn="l"/>
              </a:tabLst>
            </a:pPr>
            <a:r>
              <a:rPr lang="en-GB" sz="3000" dirty="0" smtClean="0">
                <a:latin typeface="Calibri" pitchFamily="34" charset="0"/>
              </a:rPr>
              <a:t>	www.21learn.org</a:t>
            </a:r>
            <a:endParaRPr lang="en-GB" sz="3000" dirty="0">
              <a:latin typeface="Calibri" pitchFamily="34" charset="0"/>
            </a:endParaRPr>
          </a:p>
          <a:p>
            <a:pPr marL="1255713" indent="12700">
              <a:spcBef>
                <a:spcPct val="20000"/>
              </a:spcBef>
              <a:tabLst>
                <a:tab pos="2754313" algn="l"/>
              </a:tabLst>
            </a:pPr>
            <a:r>
              <a:rPr lang="en-GB" sz="3000" dirty="0">
                <a:latin typeface="Calibri" pitchFamily="34" charset="0"/>
              </a:rPr>
              <a:t>Email	mail@21learn.org</a:t>
            </a:r>
            <a:r>
              <a:rPr lang="en-GB" sz="3200" dirty="0">
                <a:latin typeface="Calibri" pitchFamily="34" charset="0"/>
              </a:rPr>
              <a:t> </a:t>
            </a:r>
          </a:p>
          <a:p>
            <a:pPr marL="1255713" indent="12700">
              <a:spcBef>
                <a:spcPct val="20000"/>
              </a:spcBef>
              <a:tabLst>
                <a:tab pos="2754313" algn="l"/>
              </a:tabLst>
            </a:pPr>
            <a:endParaRPr lang="en-GB" sz="2100" dirty="0">
              <a:latin typeface="Times New Roman" pitchFamily="18" charset="0"/>
            </a:endParaRPr>
          </a:p>
        </p:txBody>
      </p:sp>
      <p:pic>
        <p:nvPicPr>
          <p:cNvPr id="55299" name="Picture 2" descr="http://static.letsbuyit.com/filer/images/uk/products/original/127/18/overschooled-but-undereducated-12718996.jpeg"/>
          <p:cNvPicPr>
            <a:picLocks noChangeAspect="1" noChangeArrowheads="1"/>
          </p:cNvPicPr>
          <p:nvPr/>
        </p:nvPicPr>
        <p:blipFill>
          <a:blip r:embed="rId2" cstate="print"/>
          <a:srcRect/>
          <a:stretch>
            <a:fillRect/>
          </a:stretch>
        </p:blipFill>
        <p:spPr bwMode="auto">
          <a:xfrm rot="-504245">
            <a:off x="372578" y="637887"/>
            <a:ext cx="2486025"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2656"/>
            <a:ext cx="8229600" cy="1143000"/>
          </a:xfrm>
        </p:spPr>
        <p:txBody>
          <a:bodyPr/>
          <a:lstStyle/>
          <a:p>
            <a:pPr algn="l"/>
            <a:r>
              <a:rPr lang="en-GB" dirty="0" smtClean="0"/>
              <a:t>Reserves</a:t>
            </a:r>
            <a:endParaRPr lang="en-GB" dirty="0"/>
          </a:p>
        </p:txBody>
      </p:sp>
      <p:sp>
        <p:nvSpPr>
          <p:cNvPr id="5" name="TextBox 4"/>
          <p:cNvSpPr txBox="1"/>
          <p:nvPr/>
        </p:nvSpPr>
        <p:spPr>
          <a:xfrm>
            <a:off x="755576" y="2276872"/>
            <a:ext cx="6840760" cy="2308324"/>
          </a:xfrm>
          <a:prstGeom prst="rect">
            <a:avLst/>
          </a:prstGeom>
          <a:noFill/>
        </p:spPr>
        <p:txBody>
          <a:bodyPr wrap="square" rtlCol="0">
            <a:spAutoFit/>
          </a:bodyPr>
          <a:lstStyle/>
          <a:p>
            <a:r>
              <a:rPr lang="en-GB" sz="3600" dirty="0" smtClean="0"/>
              <a:t>The following slides form part of reserve collection that might have been used should subsequent questions have led in this direction</a:t>
            </a:r>
            <a:endParaRPr lang="en-GB"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256193"/>
            <a:ext cx="8064896" cy="6848029"/>
          </a:xfrm>
          <a:prstGeom prst="rect">
            <a:avLst/>
          </a:prstGeom>
          <a:noFill/>
        </p:spPr>
        <p:txBody>
          <a:bodyPr wrap="square" rtlCol="0">
            <a:spAutoFit/>
          </a:bodyPr>
          <a:lstStyle/>
          <a:p>
            <a:r>
              <a:rPr lang="en-US" sz="2400" b="1" dirty="0"/>
              <a:t>I</a:t>
            </a:r>
            <a:r>
              <a:rPr lang="en-US" sz="2400" b="1" dirty="0" smtClean="0"/>
              <a:t>n </a:t>
            </a:r>
            <a:r>
              <a:rPr lang="en-US" sz="2400" b="1" i="1" dirty="0" smtClean="0"/>
              <a:t>The </a:t>
            </a:r>
            <a:r>
              <a:rPr lang="en-US" sz="2400" b="1" i="1" dirty="0"/>
              <a:t>Great Didactic </a:t>
            </a:r>
            <a:r>
              <a:rPr lang="en-US" sz="2400" b="1" dirty="0"/>
              <a:t>of 1638</a:t>
            </a:r>
            <a:r>
              <a:rPr lang="en-US" sz="2400" b="1" dirty="0" smtClean="0"/>
              <a:t>, Comenius </a:t>
            </a:r>
            <a:r>
              <a:rPr lang="en-US" sz="2400" b="1" dirty="0"/>
              <a:t>wrote</a:t>
            </a:r>
            <a:r>
              <a:rPr lang="en-US" sz="2400" b="1" dirty="0" smtClean="0"/>
              <a:t>:</a:t>
            </a:r>
            <a:r>
              <a:rPr lang="en-GB" sz="2400" b="1" dirty="0" smtClean="0"/>
              <a:t> </a:t>
            </a:r>
            <a:r>
              <a:rPr lang="en-US" sz="2400" b="1" dirty="0" smtClean="0"/>
              <a:t>"</a:t>
            </a:r>
            <a:r>
              <a:rPr lang="en-US" sz="2400" b="1" dirty="0"/>
              <a:t>Following in the footsteps of nature we find that the process of education will be </a:t>
            </a:r>
            <a:r>
              <a:rPr lang="en-US" sz="2400" b="1" dirty="0" smtClean="0"/>
              <a:t>easy if,</a:t>
            </a:r>
            <a:r>
              <a:rPr lang="en-US" dirty="0" smtClean="0"/>
              <a:t/>
            </a:r>
            <a:br>
              <a:rPr lang="en-US" dirty="0" smtClean="0"/>
            </a:br>
            <a:r>
              <a:rPr lang="en-US" sz="2400" dirty="0" smtClean="0"/>
              <a:t>…</a:t>
            </a:r>
            <a:r>
              <a:rPr lang="en-US" sz="3200" dirty="0" smtClean="0"/>
              <a:t> </a:t>
            </a:r>
            <a:r>
              <a:rPr lang="en-US" sz="1900" dirty="0" smtClean="0"/>
              <a:t>it begins early, before the mind is corrupted,</a:t>
            </a:r>
            <a:endParaRPr lang="en-GB" sz="1900" dirty="0" smtClean="0"/>
          </a:p>
          <a:p>
            <a:r>
              <a:rPr lang="en-US" sz="2400" dirty="0" smtClean="0"/>
              <a:t>…</a:t>
            </a:r>
            <a:r>
              <a:rPr lang="en-US" sz="3200" dirty="0" smtClean="0"/>
              <a:t> </a:t>
            </a:r>
            <a:r>
              <a:rPr lang="en-US" sz="1900" dirty="0" smtClean="0"/>
              <a:t>the mind be duly prepared to receive it,</a:t>
            </a:r>
            <a:endParaRPr lang="en-GB" sz="1900" dirty="0" smtClean="0"/>
          </a:p>
          <a:p>
            <a:r>
              <a:rPr lang="en-US" sz="2400" dirty="0" smtClean="0"/>
              <a:t>…</a:t>
            </a:r>
            <a:r>
              <a:rPr lang="en-US" sz="3200" dirty="0" smtClean="0"/>
              <a:t> </a:t>
            </a:r>
            <a:r>
              <a:rPr lang="en-US" sz="1900" dirty="0" smtClean="0"/>
              <a:t>it proceed from the general to the particular,</a:t>
            </a:r>
            <a:endParaRPr lang="en-GB" sz="1900" dirty="0" smtClean="0"/>
          </a:p>
          <a:p>
            <a:r>
              <a:rPr lang="en-US" sz="2400" dirty="0" smtClean="0"/>
              <a:t>… </a:t>
            </a:r>
            <a:r>
              <a:rPr lang="en-US" sz="1900" dirty="0" smtClean="0"/>
              <a:t>goes from what is easy to what is more difficult</a:t>
            </a:r>
            <a:endParaRPr lang="en-GB" sz="1900" dirty="0" smtClean="0"/>
          </a:p>
          <a:p>
            <a:r>
              <a:rPr lang="en-US" sz="2400" dirty="0" smtClean="0"/>
              <a:t>… </a:t>
            </a:r>
            <a:r>
              <a:rPr lang="en-US" sz="1900" dirty="0" smtClean="0"/>
              <a:t>the pupil is not overburdened by too many subjects</a:t>
            </a:r>
            <a:endParaRPr lang="en-GB" sz="1900" dirty="0" smtClean="0"/>
          </a:p>
          <a:p>
            <a:r>
              <a:rPr lang="en-US" sz="2400" dirty="0" smtClean="0"/>
              <a:t>… </a:t>
            </a:r>
            <a:r>
              <a:rPr lang="en-US" sz="1900" dirty="0" smtClean="0"/>
              <a:t>and if progress be slow in every case,</a:t>
            </a:r>
            <a:endParaRPr lang="en-GB" sz="1900" dirty="0" smtClean="0"/>
          </a:p>
          <a:p>
            <a:r>
              <a:rPr lang="en-US" sz="2400" dirty="0" smtClean="0"/>
              <a:t>… </a:t>
            </a:r>
            <a:r>
              <a:rPr lang="en-US" sz="1900" dirty="0" smtClean="0"/>
              <a:t>the intellect is forced to nothing to which its natural bent does not incline it,      in accordance with its age and with the right method,</a:t>
            </a:r>
            <a:endParaRPr lang="en-GB" sz="1900" dirty="0" smtClean="0"/>
          </a:p>
          <a:p>
            <a:r>
              <a:rPr lang="en-US" sz="2400" dirty="0" smtClean="0"/>
              <a:t>… </a:t>
            </a:r>
            <a:r>
              <a:rPr lang="en-US" sz="1900" dirty="0" smtClean="0"/>
              <a:t>everything be taught through the medium of the senses,</a:t>
            </a:r>
            <a:endParaRPr lang="en-GB" sz="1900" dirty="0" smtClean="0"/>
          </a:p>
          <a:p>
            <a:r>
              <a:rPr lang="en-US" sz="2400" dirty="0" smtClean="0"/>
              <a:t>… </a:t>
            </a:r>
            <a:r>
              <a:rPr lang="en-US" sz="1900" dirty="0" smtClean="0"/>
              <a:t>the use of everything taught be continually kept In view.</a:t>
            </a:r>
            <a:endParaRPr lang="en-GB" sz="1900" dirty="0" smtClean="0"/>
          </a:p>
          <a:p>
            <a:r>
              <a:rPr lang="en-US" sz="2400" dirty="0" smtClean="0"/>
              <a:t>… </a:t>
            </a:r>
            <a:r>
              <a:rPr lang="en-US" sz="1900" dirty="0" smtClean="0"/>
              <a:t>everything be taught according to one and the same method.</a:t>
            </a:r>
            <a:endParaRPr lang="en-GB" sz="1900" dirty="0" smtClean="0"/>
          </a:p>
          <a:p>
            <a:r>
              <a:rPr lang="en-US" dirty="0" smtClean="0"/>
              <a:t/>
            </a:r>
            <a:br>
              <a:rPr lang="en-US" dirty="0" smtClean="0"/>
            </a:br>
            <a:r>
              <a:rPr lang="en-US" sz="2400" b="1" dirty="0" smtClean="0"/>
              <a:t>These, I say, are the principles to be adopted if education is to be easy and pleasant." </a:t>
            </a:r>
            <a:endParaRPr lang="en-GB" sz="2400" b="1" dirty="0"/>
          </a:p>
          <a:p>
            <a:endParaRPr lang="en-GB"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91472" y="5013176"/>
            <a:ext cx="4752528" cy="646331"/>
          </a:xfrm>
          <a:prstGeom prst="rect">
            <a:avLst/>
          </a:prstGeom>
          <a:noFill/>
        </p:spPr>
        <p:txBody>
          <a:bodyPr wrap="square" rtlCol="0">
            <a:spAutoFit/>
          </a:bodyPr>
          <a:lstStyle/>
          <a:p>
            <a:pPr eaLnBrk="1" fontAlgn="auto" hangingPunct="1">
              <a:spcAft>
                <a:spcPts val="0"/>
              </a:spcAft>
              <a:buFont typeface="Arial" pitchFamily="34" charset="0"/>
              <a:buNone/>
              <a:defRPr/>
            </a:pPr>
            <a:r>
              <a:rPr lang="en-GB" dirty="0" smtClean="0">
                <a:latin typeface="+mn-lt"/>
              </a:rPr>
              <a:t>Sir John Eccles, 1989</a:t>
            </a:r>
          </a:p>
          <a:p>
            <a:pPr eaLnBrk="1" fontAlgn="auto" hangingPunct="1">
              <a:spcAft>
                <a:spcPts val="0"/>
              </a:spcAft>
              <a:buFont typeface="Arial" pitchFamily="34" charset="0"/>
              <a:buNone/>
              <a:defRPr/>
            </a:pPr>
            <a:r>
              <a:rPr lang="en-GB" dirty="0" smtClean="0">
                <a:latin typeface="+mn-lt"/>
              </a:rPr>
              <a:t>Neurologist, Nobel Prize Winner, Cambridge</a:t>
            </a:r>
            <a:endParaRPr lang="en-GB" dirty="0">
              <a:latin typeface="+mn-lt"/>
            </a:endParaRPr>
          </a:p>
        </p:txBody>
      </p:sp>
      <p:sp>
        <p:nvSpPr>
          <p:cNvPr id="6" name="TextBox 5"/>
          <p:cNvSpPr txBox="1"/>
          <p:nvPr/>
        </p:nvSpPr>
        <p:spPr>
          <a:xfrm>
            <a:off x="323528" y="836712"/>
            <a:ext cx="8352928" cy="4801314"/>
          </a:xfrm>
          <a:prstGeom prst="rect">
            <a:avLst/>
          </a:prstGeom>
          <a:noFill/>
        </p:spPr>
        <p:txBody>
          <a:bodyPr wrap="square" rtlCol="0">
            <a:spAutoFit/>
          </a:bodyPr>
          <a:lstStyle/>
          <a:p>
            <a:pPr eaLnBrk="1" fontAlgn="auto" hangingPunct="1">
              <a:spcAft>
                <a:spcPts val="0"/>
              </a:spcAft>
              <a:buFont typeface="Arial" pitchFamily="34" charset="0"/>
              <a:buNone/>
              <a:defRPr/>
            </a:pPr>
            <a:r>
              <a:rPr lang="en-GB" sz="3200" dirty="0" smtClean="0">
                <a:latin typeface="+mn-lt"/>
              </a:rPr>
              <a:t>"I maintain that the human mystery is incredibly demeaned by scientific reductionism, with its claim in promissory materialism to account eventually for all of the spiritual world in terms of patterns of neural activity. This belief must be classed as a superstition... we are spiritual beings with souls in a spiritual world, as well as material beings with bodies and brains existing in a material world."</a:t>
            </a:r>
          </a:p>
          <a:p>
            <a:endParaRPr lang="en-GB"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b="1" dirty="0" smtClean="0"/>
              <a:t>Spirituality</a:t>
            </a:r>
            <a:br>
              <a:rPr lang="en-GB" b="1" dirty="0" smtClean="0"/>
            </a:br>
            <a:endParaRPr lang="en-GB" dirty="0"/>
          </a:p>
        </p:txBody>
      </p:sp>
      <p:sp>
        <p:nvSpPr>
          <p:cNvPr id="6" name="TextBox 5"/>
          <p:cNvSpPr txBox="1"/>
          <p:nvPr/>
        </p:nvSpPr>
        <p:spPr>
          <a:xfrm>
            <a:off x="251520" y="1052736"/>
            <a:ext cx="8136904" cy="4708981"/>
          </a:xfrm>
          <a:prstGeom prst="rect">
            <a:avLst/>
          </a:prstGeom>
          <a:noFill/>
        </p:spPr>
        <p:txBody>
          <a:bodyPr wrap="square" rtlCol="0">
            <a:spAutoFit/>
          </a:bodyPr>
          <a:lstStyle/>
          <a:p>
            <a:pPr eaLnBrk="1" fontAlgn="auto" hangingPunct="1">
              <a:spcAft>
                <a:spcPts val="0"/>
              </a:spcAft>
              <a:buFont typeface="Arial" pitchFamily="34" charset="0"/>
              <a:buNone/>
              <a:defRPr/>
            </a:pPr>
            <a:r>
              <a:rPr lang="en-GB" sz="2400" dirty="0" smtClean="0">
                <a:latin typeface="+mn-lt"/>
              </a:rPr>
              <a:t>"Mystical, symbolic and religious thinking all those ways of thinking that the rationalist would condemn as " irrational" - seem to characterize human thinking everywhere and at every time. It is as if there was some adaptive advantage to such modes of thinking that offers benefits that rationality can not provide. Perhaps the advantages that irrational, speculative, and religious beliefs offer through their ability to spur us to actions with positive consequences are significant enough to account for our propensity towards their adoption. Extraterrestrial robots who are completely rational might evolve very slowly indeed."</a:t>
            </a:r>
          </a:p>
          <a:p>
            <a:pPr eaLnBrk="1" fontAlgn="auto" hangingPunct="1">
              <a:spcAft>
                <a:spcPts val="0"/>
              </a:spcAft>
              <a:buFont typeface="Arial" pitchFamily="34" charset="0"/>
              <a:buNone/>
              <a:defRPr/>
            </a:pPr>
            <a:endParaRPr lang="en-GB" dirty="0" smtClean="0"/>
          </a:p>
          <a:p>
            <a:endParaRPr lang="en-GB" dirty="0"/>
          </a:p>
        </p:txBody>
      </p:sp>
      <p:sp>
        <p:nvSpPr>
          <p:cNvPr id="7" name="TextBox 6"/>
          <p:cNvSpPr txBox="1"/>
          <p:nvPr/>
        </p:nvSpPr>
        <p:spPr>
          <a:xfrm>
            <a:off x="5580112" y="5085184"/>
            <a:ext cx="3096344" cy="923330"/>
          </a:xfrm>
          <a:prstGeom prst="rect">
            <a:avLst/>
          </a:prstGeom>
          <a:noFill/>
        </p:spPr>
        <p:txBody>
          <a:bodyPr wrap="square" rtlCol="0">
            <a:spAutoFit/>
          </a:bodyPr>
          <a:lstStyle/>
          <a:p>
            <a:pPr eaLnBrk="1" fontAlgn="auto" hangingPunct="1">
              <a:spcAft>
                <a:spcPts val="0"/>
              </a:spcAft>
              <a:buFont typeface="Arial" pitchFamily="34" charset="0"/>
              <a:buNone/>
              <a:defRPr/>
            </a:pPr>
            <a:r>
              <a:rPr lang="en-GB" dirty="0" smtClean="0">
                <a:latin typeface="+mn-lt"/>
              </a:rPr>
              <a:t>John D. Barrow</a:t>
            </a:r>
          </a:p>
          <a:p>
            <a:pPr eaLnBrk="1" fontAlgn="auto" hangingPunct="1">
              <a:spcAft>
                <a:spcPts val="0"/>
              </a:spcAft>
              <a:buFont typeface="Arial" pitchFamily="34" charset="0"/>
              <a:buNone/>
              <a:defRPr/>
            </a:pPr>
            <a:r>
              <a:rPr lang="en-GB" i="1" dirty="0" smtClean="0">
                <a:latin typeface="+mn-lt"/>
              </a:rPr>
              <a:t>The Artful Universe, 1996</a:t>
            </a:r>
            <a:endParaRPr lang="en-GB" dirty="0" smtClean="0">
              <a:latin typeface="+mn-lt"/>
            </a:endParaRPr>
          </a:p>
          <a:p>
            <a:endParaRPr lang="en-GB"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229600" cy="4525963"/>
          </a:xfrm>
        </p:spPr>
        <p:txBody>
          <a:bodyPr rtlCol="0">
            <a:normAutofit fontScale="70000" lnSpcReduction="20000"/>
          </a:bodyPr>
          <a:lstStyle/>
          <a:p>
            <a:pPr eaLnBrk="1" fontAlgn="auto" hangingPunct="1">
              <a:spcAft>
                <a:spcPts val="0"/>
              </a:spcAft>
              <a:buFont typeface="Arial" pitchFamily="34" charset="0"/>
              <a:buNone/>
              <a:defRPr/>
            </a:pPr>
            <a:r>
              <a:rPr lang="en-GB" sz="3600" dirty="0" smtClean="0"/>
              <a:t>When I consider your heavens,</a:t>
            </a:r>
          </a:p>
          <a:p>
            <a:pPr eaLnBrk="1" fontAlgn="auto" hangingPunct="1">
              <a:spcAft>
                <a:spcPts val="0"/>
              </a:spcAft>
              <a:buFont typeface="Arial" pitchFamily="34" charset="0"/>
              <a:buNone/>
              <a:defRPr/>
            </a:pPr>
            <a:r>
              <a:rPr lang="en-GB" sz="3600" dirty="0" smtClean="0"/>
              <a:t>The work of your fingers,</a:t>
            </a:r>
          </a:p>
          <a:p>
            <a:pPr eaLnBrk="1" fontAlgn="auto" hangingPunct="1">
              <a:spcAft>
                <a:spcPts val="0"/>
              </a:spcAft>
              <a:buFont typeface="Arial" pitchFamily="34" charset="0"/>
              <a:buNone/>
              <a:defRPr/>
            </a:pPr>
            <a:r>
              <a:rPr lang="en-GB" sz="3600" dirty="0" smtClean="0"/>
              <a:t>The moon and the stars,</a:t>
            </a:r>
          </a:p>
          <a:p>
            <a:pPr eaLnBrk="1" fontAlgn="auto" hangingPunct="1">
              <a:spcAft>
                <a:spcPts val="0"/>
              </a:spcAft>
              <a:buFont typeface="Arial" pitchFamily="34" charset="0"/>
              <a:buNone/>
              <a:defRPr/>
            </a:pPr>
            <a:r>
              <a:rPr lang="en-GB" sz="3600" dirty="0" smtClean="0"/>
              <a:t>Which you have set in place.</a:t>
            </a:r>
          </a:p>
          <a:p>
            <a:pPr eaLnBrk="1" fontAlgn="auto" hangingPunct="1">
              <a:spcAft>
                <a:spcPts val="0"/>
              </a:spcAft>
              <a:buFont typeface="Arial" pitchFamily="34" charset="0"/>
              <a:buNone/>
              <a:defRPr/>
            </a:pPr>
            <a:r>
              <a:rPr lang="en-GB" sz="3600" dirty="0" smtClean="0"/>
              <a:t>What is man that you are mindful of him,</a:t>
            </a:r>
          </a:p>
          <a:p>
            <a:pPr eaLnBrk="1" fontAlgn="auto" hangingPunct="1">
              <a:spcAft>
                <a:spcPts val="0"/>
              </a:spcAft>
              <a:buFont typeface="Arial" pitchFamily="34" charset="0"/>
              <a:buNone/>
              <a:defRPr/>
            </a:pPr>
            <a:r>
              <a:rPr lang="en-GB" sz="3600" dirty="0" smtClean="0"/>
              <a:t>The son of man that you care for him?</a:t>
            </a:r>
          </a:p>
          <a:p>
            <a:pPr eaLnBrk="1" fontAlgn="auto" hangingPunct="1">
              <a:spcAft>
                <a:spcPts val="0"/>
              </a:spcAft>
              <a:buFont typeface="Arial" pitchFamily="34" charset="0"/>
              <a:buNone/>
              <a:defRPr/>
            </a:pPr>
            <a:r>
              <a:rPr lang="en-GB" sz="3600" dirty="0" smtClean="0"/>
              <a:t>Yet you have made him little lower</a:t>
            </a:r>
          </a:p>
          <a:p>
            <a:pPr eaLnBrk="1" fontAlgn="auto" hangingPunct="1">
              <a:spcAft>
                <a:spcPts val="0"/>
              </a:spcAft>
              <a:buFont typeface="Arial" pitchFamily="34" charset="0"/>
              <a:buNone/>
              <a:defRPr/>
            </a:pPr>
            <a:r>
              <a:rPr lang="en-GB" sz="3600" dirty="0" smtClean="0"/>
              <a:t>than the angels</a:t>
            </a:r>
          </a:p>
          <a:p>
            <a:pPr eaLnBrk="1" fontAlgn="auto" hangingPunct="1">
              <a:spcAft>
                <a:spcPts val="0"/>
              </a:spcAft>
              <a:buFont typeface="Arial" pitchFamily="34" charset="0"/>
              <a:buNone/>
              <a:defRPr/>
            </a:pPr>
            <a:r>
              <a:rPr lang="en-GB" sz="3600" dirty="0" smtClean="0"/>
              <a:t>And crowned him with glory and honour.</a:t>
            </a:r>
          </a:p>
          <a:p>
            <a:pPr eaLnBrk="1" fontAlgn="auto" hangingPunct="1">
              <a:spcAft>
                <a:spcPts val="0"/>
              </a:spcAft>
              <a:buFont typeface="Arial" pitchFamily="34" charset="0"/>
              <a:buNone/>
              <a:defRPr/>
            </a:pPr>
            <a:endParaRPr lang="en-GB" dirty="0" smtClean="0"/>
          </a:p>
          <a:p>
            <a:pPr eaLnBrk="1" fontAlgn="auto" hangingPunct="1">
              <a:spcAft>
                <a:spcPts val="0"/>
              </a:spcAft>
              <a:buFont typeface="Arial" pitchFamily="34" charset="0"/>
              <a:buNone/>
              <a:defRPr/>
            </a:pPr>
            <a:r>
              <a:rPr lang="en-GB" dirty="0" smtClean="0"/>
              <a:t>Psalm 8: 3-5</a:t>
            </a:r>
            <a:endParaRPr lang="en-GB" dirty="0"/>
          </a:p>
        </p:txBody>
      </p:sp>
      <p:sp>
        <p:nvSpPr>
          <p:cNvPr id="5" name="TextBox 4"/>
          <p:cNvSpPr txBox="1"/>
          <p:nvPr/>
        </p:nvSpPr>
        <p:spPr>
          <a:xfrm>
            <a:off x="251520" y="548680"/>
            <a:ext cx="6624736" cy="646331"/>
          </a:xfrm>
          <a:prstGeom prst="rect">
            <a:avLst/>
          </a:prstGeom>
          <a:noFill/>
        </p:spPr>
        <p:txBody>
          <a:bodyPr wrap="square" rtlCol="0">
            <a:spAutoFit/>
          </a:bodyPr>
          <a:lstStyle/>
          <a:p>
            <a:pPr algn="ctr"/>
            <a:r>
              <a:rPr lang="en-GB" sz="3600" b="1" dirty="0" smtClean="0">
                <a:latin typeface="+mn-lt"/>
              </a:rPr>
              <a:t>What is Man?</a:t>
            </a:r>
            <a:endParaRPr lang="en-GB" sz="3600" b="1" dirty="0">
              <a:latin typeface="+mn-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rtlCol="0">
            <a:normAutofit fontScale="90000"/>
          </a:bodyPr>
          <a:lstStyle/>
          <a:p>
            <a:pPr eaLnBrk="1" fontAlgn="auto" hangingPunct="1">
              <a:spcAft>
                <a:spcPts val="0"/>
              </a:spcAft>
              <a:defRPr/>
            </a:pPr>
            <a:r>
              <a:rPr lang="en-GB" sz="3600" b="1" dirty="0" smtClean="0"/>
              <a:t>The Spiritual Issue; </a:t>
            </a:r>
            <a:r>
              <a:rPr lang="en-GB" sz="2000" dirty="0" smtClean="0"/>
              <a:t>Neil Postman, 1997</a:t>
            </a:r>
            <a:endParaRPr lang="en-GB" sz="2000" dirty="0"/>
          </a:p>
        </p:txBody>
      </p:sp>
      <p:sp>
        <p:nvSpPr>
          <p:cNvPr id="6" name="TextBox 5"/>
          <p:cNvSpPr txBox="1"/>
          <p:nvPr/>
        </p:nvSpPr>
        <p:spPr>
          <a:xfrm>
            <a:off x="251520" y="1052736"/>
            <a:ext cx="8496944" cy="5632311"/>
          </a:xfrm>
          <a:prstGeom prst="rect">
            <a:avLst/>
          </a:prstGeom>
          <a:noFill/>
        </p:spPr>
        <p:txBody>
          <a:bodyPr wrap="square" rtlCol="0">
            <a:spAutoFit/>
          </a:bodyPr>
          <a:lstStyle/>
          <a:p>
            <a:pPr eaLnBrk="1" hangingPunct="1">
              <a:buFont typeface="Arial" charset="0"/>
              <a:buNone/>
            </a:pPr>
            <a:r>
              <a:rPr lang="en-GB" sz="2200" dirty="0" smtClean="0">
                <a:latin typeface="+mn-lt"/>
              </a:rPr>
              <a:t>"We do not need to invent a story for our times out of nothing. Humans never do. Since consciousness began we have been weaving our experience of ourselves and of our material world into accounts of it; and every generation has passed its ways of accounting on.... The great revolutions and revelations of the human past, and I include the Christian revelation, have all been great retellings, new ways of narrating ancient truths to encompass a larger world.</a:t>
            </a:r>
          </a:p>
          <a:p>
            <a:pPr eaLnBrk="1" hangingPunct="1">
              <a:buFont typeface="Arial" charset="0"/>
              <a:buNone/>
            </a:pPr>
            <a:r>
              <a:rPr lang="en-GB" sz="2200" dirty="0" smtClean="0">
                <a:latin typeface="+mn-lt"/>
              </a:rPr>
              <a:t>	</a:t>
            </a:r>
          </a:p>
          <a:p>
            <a:pPr eaLnBrk="1" hangingPunct="1">
              <a:buFont typeface="Arial" charset="0"/>
              <a:buNone/>
            </a:pPr>
            <a:r>
              <a:rPr lang="en-GB" sz="2200" dirty="0" smtClean="0">
                <a:latin typeface="+mn-lt"/>
              </a:rPr>
              <a:t>My two favourite quotes: Galileo in the early 17</a:t>
            </a:r>
            <a:r>
              <a:rPr lang="en-GB" sz="2200" baseline="30000" dirty="0" smtClean="0">
                <a:latin typeface="+mn-lt"/>
              </a:rPr>
              <a:t>th</a:t>
            </a:r>
            <a:r>
              <a:rPr lang="en-GB" sz="2200" dirty="0" smtClean="0">
                <a:latin typeface="+mn-lt"/>
              </a:rPr>
              <a:t> century said,</a:t>
            </a:r>
          </a:p>
          <a:p>
            <a:pPr eaLnBrk="1" hangingPunct="1">
              <a:spcBef>
                <a:spcPts val="1200"/>
              </a:spcBef>
              <a:buFont typeface="Arial" charset="0"/>
              <a:buNone/>
            </a:pPr>
            <a:r>
              <a:rPr lang="en-GB" sz="2200" i="1" dirty="0" smtClean="0">
                <a:latin typeface="+mn-lt"/>
              </a:rPr>
              <a:t>	"The intention of the Holy Spirit is to teach how one goes to 	heaven, not how heaven goes.”</a:t>
            </a:r>
          </a:p>
          <a:p>
            <a:pPr eaLnBrk="1" hangingPunct="1">
              <a:buFont typeface="Arial" charset="0"/>
              <a:buNone/>
            </a:pPr>
            <a:endParaRPr lang="en-GB" sz="2200" i="1" dirty="0" smtClean="0">
              <a:latin typeface="+mn-lt"/>
            </a:endParaRPr>
          </a:p>
          <a:p>
            <a:pPr eaLnBrk="1" hangingPunct="1">
              <a:buFont typeface="Arial" charset="0"/>
              <a:buNone/>
            </a:pPr>
            <a:r>
              <a:rPr lang="en-GB" sz="2200" dirty="0" smtClean="0">
                <a:latin typeface="+mn-lt"/>
              </a:rPr>
              <a:t>Three hundred and seventy five years later, Pope John Paul II said, </a:t>
            </a:r>
          </a:p>
          <a:p>
            <a:pPr eaLnBrk="1" hangingPunct="1">
              <a:spcBef>
                <a:spcPts val="1200"/>
              </a:spcBef>
              <a:buFont typeface="Arial" charset="0"/>
              <a:buNone/>
            </a:pPr>
            <a:r>
              <a:rPr lang="en-GB" sz="2200" i="1" dirty="0" smtClean="0">
                <a:latin typeface="+mn-lt"/>
              </a:rPr>
              <a:t>	"Science can purify religion from error and superstition. </a:t>
            </a:r>
          </a:p>
          <a:p>
            <a:pPr eaLnBrk="1" hangingPunct="1">
              <a:spcBef>
                <a:spcPts val="0"/>
              </a:spcBef>
              <a:buFont typeface="Arial" charset="0"/>
              <a:buNone/>
            </a:pPr>
            <a:r>
              <a:rPr lang="en-GB" sz="2200" i="1" dirty="0" smtClean="0">
                <a:latin typeface="+mn-lt"/>
              </a:rPr>
              <a:t>	Religion can purify science from idolatry and false absolutes. "</a:t>
            </a:r>
            <a:endParaRPr lang="en-GB" sz="2200" dirty="0">
              <a:latin typeface="+mn-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827584" y="1268760"/>
            <a:ext cx="7200800" cy="2554545"/>
          </a:xfrm>
          <a:prstGeom prst="rect">
            <a:avLst/>
          </a:prstGeom>
          <a:noFill/>
          <a:ln w="9525">
            <a:noFill/>
            <a:miter lim="800000"/>
            <a:headEnd/>
            <a:tailEnd/>
          </a:ln>
        </p:spPr>
        <p:txBody>
          <a:bodyPr wrap="square">
            <a:spAutoFit/>
          </a:bodyPr>
          <a:lstStyle/>
          <a:p>
            <a:r>
              <a:rPr lang="en-GB" sz="3200" dirty="0">
                <a:latin typeface="Calibri" pitchFamily="34" charset="0"/>
              </a:rPr>
              <a:t>"The future sanity of the world </a:t>
            </a:r>
            <a:r>
              <a:rPr lang="en-GB" sz="3200" dirty="0" smtClean="0">
                <a:latin typeface="Calibri" pitchFamily="34" charset="0"/>
              </a:rPr>
              <a:t>depends on </a:t>
            </a:r>
            <a:r>
              <a:rPr lang="en-GB" sz="3200" dirty="0">
                <a:latin typeface="Calibri" pitchFamily="34" charset="0"/>
              </a:rPr>
              <a:t>the coming together of two great disciplines that haven't spoken together </a:t>
            </a:r>
            <a:r>
              <a:rPr lang="en-GB" sz="3200" dirty="0" smtClean="0">
                <a:latin typeface="Calibri" pitchFamily="34" charset="0"/>
              </a:rPr>
              <a:t>for more </a:t>
            </a:r>
            <a:r>
              <a:rPr lang="en-GB" sz="3200" dirty="0">
                <a:latin typeface="Calibri" pitchFamily="34" charset="0"/>
              </a:rPr>
              <a:t>than a hundred years - Biology </a:t>
            </a:r>
            <a:r>
              <a:rPr lang="en-GB" sz="3200" dirty="0" smtClean="0">
                <a:latin typeface="Calibri" pitchFamily="34" charset="0"/>
              </a:rPr>
              <a:t>and Theology</a:t>
            </a:r>
            <a:r>
              <a:rPr lang="en-GB" sz="3200" dirty="0">
                <a:latin typeface="Calibri" pitchFamily="34" charset="0"/>
              </a:rPr>
              <a:t>".</a:t>
            </a:r>
          </a:p>
        </p:txBody>
      </p:sp>
      <p:sp>
        <p:nvSpPr>
          <p:cNvPr id="5" name="TextBox 4"/>
          <p:cNvSpPr txBox="1"/>
          <p:nvPr/>
        </p:nvSpPr>
        <p:spPr>
          <a:xfrm>
            <a:off x="3635896" y="4077072"/>
            <a:ext cx="5040560" cy="400110"/>
          </a:xfrm>
          <a:prstGeom prst="rect">
            <a:avLst/>
          </a:prstGeom>
          <a:noFill/>
        </p:spPr>
        <p:txBody>
          <a:bodyPr wrap="square" rtlCol="0">
            <a:spAutoFit/>
          </a:bodyPr>
          <a:lstStyle/>
          <a:p>
            <a:r>
              <a:rPr lang="en-GB" sz="2000" dirty="0" smtClean="0">
                <a:latin typeface="+mn-lt"/>
              </a:rPr>
              <a:t>State of the World Forum, San Francisco, 2001</a:t>
            </a:r>
            <a:endParaRPr lang="en-GB" sz="2000" dirty="0">
              <a:latin typeface="+mn-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467544" y="476673"/>
            <a:ext cx="8208912" cy="5401479"/>
          </a:xfrm>
          <a:prstGeom prst="rect">
            <a:avLst/>
          </a:prstGeom>
          <a:noFill/>
          <a:ln w="9525">
            <a:noFill/>
            <a:miter lim="800000"/>
            <a:headEnd/>
            <a:tailEnd/>
          </a:ln>
        </p:spPr>
        <p:txBody>
          <a:bodyPr wrap="square">
            <a:spAutoFit/>
          </a:bodyPr>
          <a:lstStyle/>
          <a:p>
            <a:r>
              <a:rPr lang="en-GB" sz="2300" dirty="0">
                <a:latin typeface="Calibri" pitchFamily="34" charset="0"/>
              </a:rPr>
              <a:t>"This is what we are about. We plant </a:t>
            </a:r>
            <a:r>
              <a:rPr lang="en-GB" sz="2300" dirty="0" smtClean="0">
                <a:latin typeface="Calibri" pitchFamily="34" charset="0"/>
              </a:rPr>
              <a:t>seeds that </a:t>
            </a:r>
            <a:r>
              <a:rPr lang="en-GB" sz="2300" dirty="0">
                <a:latin typeface="Calibri" pitchFamily="34" charset="0"/>
              </a:rPr>
              <a:t>one day will grow. </a:t>
            </a:r>
            <a:r>
              <a:rPr lang="en-GB" sz="2300" dirty="0" smtClean="0">
                <a:latin typeface="Calibri" pitchFamily="34" charset="0"/>
              </a:rPr>
              <a:t>We water </a:t>
            </a:r>
            <a:r>
              <a:rPr lang="en-GB" sz="2300" dirty="0">
                <a:latin typeface="Calibri" pitchFamily="34" charset="0"/>
              </a:rPr>
              <a:t>seeds </a:t>
            </a:r>
            <a:r>
              <a:rPr lang="en-GB" sz="2300" dirty="0" smtClean="0">
                <a:latin typeface="Calibri" pitchFamily="34" charset="0"/>
              </a:rPr>
              <a:t>already planted</a:t>
            </a:r>
            <a:r>
              <a:rPr lang="en-GB" sz="2300" dirty="0">
                <a:latin typeface="Calibri" pitchFamily="34" charset="0"/>
              </a:rPr>
              <a:t>, knowing that they hold </a:t>
            </a:r>
            <a:r>
              <a:rPr lang="en-GB" sz="2300" dirty="0" smtClean="0">
                <a:latin typeface="Calibri" pitchFamily="34" charset="0"/>
              </a:rPr>
              <a:t>future promise</a:t>
            </a:r>
            <a:r>
              <a:rPr lang="en-GB" sz="2300" dirty="0">
                <a:latin typeface="Calibri" pitchFamily="34" charset="0"/>
              </a:rPr>
              <a:t>. We lay foundations that will </a:t>
            </a:r>
            <a:r>
              <a:rPr lang="en-GB" sz="2300" dirty="0" smtClean="0">
                <a:latin typeface="Calibri" pitchFamily="34" charset="0"/>
              </a:rPr>
              <a:t>need further </a:t>
            </a:r>
            <a:r>
              <a:rPr lang="en-GB" sz="2300" dirty="0">
                <a:latin typeface="Calibri" pitchFamily="34" charset="0"/>
              </a:rPr>
              <a:t>development. </a:t>
            </a:r>
            <a:r>
              <a:rPr lang="en-GB" sz="2300" dirty="0" smtClean="0">
                <a:latin typeface="Calibri" pitchFamily="34" charset="0"/>
              </a:rPr>
              <a:t>We provide </a:t>
            </a:r>
            <a:r>
              <a:rPr lang="en-GB" sz="2300" dirty="0">
                <a:latin typeface="Calibri" pitchFamily="34" charset="0"/>
              </a:rPr>
              <a:t>yeast </a:t>
            </a:r>
            <a:r>
              <a:rPr lang="en-GB" sz="2300" dirty="0" smtClean="0">
                <a:latin typeface="Calibri" pitchFamily="34" charset="0"/>
              </a:rPr>
              <a:t>that produces </a:t>
            </a:r>
            <a:r>
              <a:rPr lang="en-GB" sz="2300" dirty="0">
                <a:latin typeface="Calibri" pitchFamily="34" charset="0"/>
              </a:rPr>
              <a:t>effects far beyond our capabilities.</a:t>
            </a:r>
          </a:p>
          <a:p>
            <a:endParaRPr lang="en-GB" sz="2300" dirty="0" smtClean="0">
              <a:latin typeface="Calibri" pitchFamily="34" charset="0"/>
            </a:endParaRPr>
          </a:p>
          <a:p>
            <a:r>
              <a:rPr lang="en-GB" sz="2300" dirty="0" smtClean="0">
                <a:latin typeface="Calibri" pitchFamily="34" charset="0"/>
              </a:rPr>
              <a:t>"</a:t>
            </a:r>
            <a:r>
              <a:rPr lang="en-GB" sz="2300" dirty="0">
                <a:latin typeface="Calibri" pitchFamily="34" charset="0"/>
              </a:rPr>
              <a:t>We cannot do everything, and there is </a:t>
            </a:r>
            <a:r>
              <a:rPr lang="en-GB" sz="2300" dirty="0" smtClean="0">
                <a:latin typeface="Calibri" pitchFamily="34" charset="0"/>
              </a:rPr>
              <a:t>a sense </a:t>
            </a:r>
            <a:r>
              <a:rPr lang="en-GB" sz="2300" dirty="0">
                <a:latin typeface="Calibri" pitchFamily="34" charset="0"/>
              </a:rPr>
              <a:t>of liberation in </a:t>
            </a:r>
            <a:r>
              <a:rPr lang="en-GB" sz="2300" dirty="0" smtClean="0">
                <a:latin typeface="Calibri" pitchFamily="34" charset="0"/>
              </a:rPr>
              <a:t>realising that</a:t>
            </a:r>
            <a:r>
              <a:rPr lang="en-GB" sz="2300" dirty="0">
                <a:latin typeface="Calibri" pitchFamily="34" charset="0"/>
              </a:rPr>
              <a:t>. This </a:t>
            </a:r>
            <a:r>
              <a:rPr lang="en-GB" sz="2300" dirty="0" smtClean="0">
                <a:latin typeface="Calibri" pitchFamily="34" charset="0"/>
              </a:rPr>
              <a:t>enables us </a:t>
            </a:r>
            <a:r>
              <a:rPr lang="en-GB" sz="2300" dirty="0">
                <a:latin typeface="Calibri" pitchFamily="34" charset="0"/>
              </a:rPr>
              <a:t>to do something, and enables us </a:t>
            </a:r>
            <a:r>
              <a:rPr lang="en-GB" sz="2300" dirty="0" smtClean="0">
                <a:latin typeface="Calibri" pitchFamily="34" charset="0"/>
              </a:rPr>
              <a:t>to do </a:t>
            </a:r>
            <a:r>
              <a:rPr lang="en-GB" sz="2300" dirty="0">
                <a:latin typeface="Calibri" pitchFamily="34" charset="0"/>
              </a:rPr>
              <a:t>it very well </a:t>
            </a:r>
            <a:r>
              <a:rPr lang="en-GB" sz="2300" dirty="0" smtClean="0">
                <a:latin typeface="Calibri" pitchFamily="34" charset="0"/>
              </a:rPr>
              <a:t>It may </a:t>
            </a:r>
            <a:r>
              <a:rPr lang="en-GB" sz="2300" dirty="0">
                <a:latin typeface="Calibri" pitchFamily="34" charset="0"/>
              </a:rPr>
              <a:t>be incomplete, but it </a:t>
            </a:r>
            <a:r>
              <a:rPr lang="en-GB" sz="2300" dirty="0" smtClean="0">
                <a:latin typeface="Calibri" pitchFamily="34" charset="0"/>
              </a:rPr>
              <a:t>is a </a:t>
            </a:r>
            <a:r>
              <a:rPr lang="en-GB" sz="2300" dirty="0">
                <a:latin typeface="Calibri" pitchFamily="34" charset="0"/>
              </a:rPr>
              <a:t>beginning, a step along the way, </a:t>
            </a:r>
            <a:r>
              <a:rPr lang="en-GB" sz="2300" dirty="0" smtClean="0">
                <a:latin typeface="Calibri" pitchFamily="34" charset="0"/>
              </a:rPr>
              <a:t>an opportunity for </a:t>
            </a:r>
            <a:r>
              <a:rPr lang="en-GB" sz="2300" dirty="0">
                <a:latin typeface="Calibri" pitchFamily="34" charset="0"/>
              </a:rPr>
              <a:t>the Lord's grace to enter and do </a:t>
            </a:r>
            <a:r>
              <a:rPr lang="en-GB" sz="2300" dirty="0" smtClean="0">
                <a:latin typeface="Calibri" pitchFamily="34" charset="0"/>
              </a:rPr>
              <a:t>the rest</a:t>
            </a:r>
            <a:r>
              <a:rPr lang="en-GB" sz="2300" dirty="0">
                <a:latin typeface="Calibri" pitchFamily="34" charset="0"/>
              </a:rPr>
              <a:t>. We may never see the end result, but </a:t>
            </a:r>
            <a:r>
              <a:rPr lang="en-GB" sz="2300" dirty="0" smtClean="0">
                <a:latin typeface="Calibri" pitchFamily="34" charset="0"/>
              </a:rPr>
              <a:t>that is the difference </a:t>
            </a:r>
            <a:r>
              <a:rPr lang="en-GB" sz="2300" dirty="0">
                <a:latin typeface="Calibri" pitchFamily="34" charset="0"/>
              </a:rPr>
              <a:t>between the master builder, and</a:t>
            </a:r>
          </a:p>
          <a:p>
            <a:r>
              <a:rPr lang="en-GB" sz="2300" dirty="0">
                <a:latin typeface="Calibri" pitchFamily="34" charset="0"/>
              </a:rPr>
              <a:t>the worker</a:t>
            </a:r>
            <a:r>
              <a:rPr lang="en-GB" sz="2300" dirty="0" smtClean="0">
                <a:latin typeface="Calibri" pitchFamily="34" charset="0"/>
              </a:rPr>
              <a:t>. </a:t>
            </a:r>
          </a:p>
          <a:p>
            <a:endParaRPr lang="en-GB" sz="2300" dirty="0" smtClean="0">
              <a:latin typeface="Calibri" pitchFamily="34" charset="0"/>
            </a:endParaRPr>
          </a:p>
          <a:p>
            <a:r>
              <a:rPr lang="en-GB" sz="2300" dirty="0" smtClean="0">
                <a:latin typeface="Calibri" pitchFamily="34" charset="0"/>
              </a:rPr>
              <a:t>"</a:t>
            </a:r>
            <a:r>
              <a:rPr lang="en-GB" sz="2300" dirty="0">
                <a:latin typeface="Calibri" pitchFamily="34" charset="0"/>
              </a:rPr>
              <a:t>We are workers, not master builders, </a:t>
            </a:r>
            <a:r>
              <a:rPr lang="en-GB" sz="2300" dirty="0" smtClean="0">
                <a:latin typeface="Calibri" pitchFamily="34" charset="0"/>
              </a:rPr>
              <a:t>ministers, not </a:t>
            </a:r>
            <a:r>
              <a:rPr lang="en-GB" sz="2300" dirty="0">
                <a:latin typeface="Calibri" pitchFamily="34" charset="0"/>
              </a:rPr>
              <a:t>Messiahs. We are prophets of </a:t>
            </a:r>
            <a:r>
              <a:rPr lang="en-GB" sz="2300" dirty="0" smtClean="0">
                <a:latin typeface="Calibri" pitchFamily="34" charset="0"/>
              </a:rPr>
              <a:t>a future </a:t>
            </a:r>
            <a:r>
              <a:rPr lang="en-GB" sz="2300" dirty="0">
                <a:latin typeface="Calibri" pitchFamily="34" charset="0"/>
              </a:rPr>
              <a:t>not our own".</a:t>
            </a:r>
          </a:p>
        </p:txBody>
      </p:sp>
      <p:sp>
        <p:nvSpPr>
          <p:cNvPr id="5" name="TextBox 4"/>
          <p:cNvSpPr txBox="1"/>
          <p:nvPr/>
        </p:nvSpPr>
        <p:spPr>
          <a:xfrm>
            <a:off x="4932040" y="5949280"/>
            <a:ext cx="3672408" cy="400110"/>
          </a:xfrm>
          <a:prstGeom prst="rect">
            <a:avLst/>
          </a:prstGeom>
          <a:noFill/>
        </p:spPr>
        <p:txBody>
          <a:bodyPr wrap="square" rtlCol="0">
            <a:spAutoFit/>
          </a:bodyPr>
          <a:lstStyle/>
          <a:p>
            <a:r>
              <a:rPr lang="en-GB" sz="2000" dirty="0" smtClean="0">
                <a:latin typeface="+mn-lt"/>
              </a:rPr>
              <a:t>Archbishop Oscar Romero, 1980</a:t>
            </a:r>
            <a:endParaRPr lang="en-GB" sz="2000" dirty="0">
              <a:latin typeface="+mn-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323528" y="548680"/>
            <a:ext cx="8229600" cy="5576888"/>
          </a:xfrm>
        </p:spPr>
        <p:txBody>
          <a:bodyPr/>
          <a:lstStyle/>
          <a:p>
            <a:pPr eaLnBrk="1" hangingPunct="1">
              <a:buFont typeface="Arial" charset="0"/>
              <a:buNone/>
            </a:pPr>
            <a:r>
              <a:rPr lang="en-US" sz="2400" dirty="0" smtClean="0"/>
              <a:t>	</a:t>
            </a:r>
            <a:r>
              <a:rPr lang="en-US" sz="2600" dirty="0" smtClean="0"/>
              <a:t>“The new middle-class world in which many American adolescents grow up is one that combines harshness and heedlessness in equal measure, a world which makes it very hard to grow up.  It makes it all too difficult to achieve a strong and abiding sense of worth and all too easy to feel like a failure and a loser.  It makes it all too easy to feel like an outsider, all too difficult to feel appreciated or respected for being who you are.  It is a world in which it is treacherously easy for adolescents to trip up and break the rules but in which no one can be bothered to help them avoid tripping in the first place.  Adolescence is rarely an easy time.  But it need not be as hard as it often is in America.</a:t>
            </a:r>
            <a:endParaRPr lang="en-GB" sz="2600" dirty="0" smtClean="0"/>
          </a:p>
          <a:p>
            <a:pPr eaLnBrk="1" hangingPunct="1">
              <a:buNone/>
            </a:pPr>
            <a:endParaRPr lang="en-GB" dirty="0" smtClean="0"/>
          </a:p>
        </p:txBody>
      </p:sp>
      <p:sp>
        <p:nvSpPr>
          <p:cNvPr id="5" name="TextBox 4"/>
          <p:cNvSpPr txBox="1"/>
          <p:nvPr/>
        </p:nvSpPr>
        <p:spPr>
          <a:xfrm>
            <a:off x="4788024" y="5877272"/>
            <a:ext cx="4032448" cy="615553"/>
          </a:xfrm>
          <a:prstGeom prst="rect">
            <a:avLst/>
          </a:prstGeom>
          <a:noFill/>
        </p:spPr>
        <p:txBody>
          <a:bodyPr wrap="square" rtlCol="0">
            <a:spAutoFit/>
          </a:bodyPr>
          <a:lstStyle/>
          <a:p>
            <a:pPr eaLnBrk="1" hangingPunct="1">
              <a:buFont typeface="Arial" charset="0"/>
              <a:buNone/>
            </a:pPr>
            <a:r>
              <a:rPr lang="en-GB" sz="1600" i="1" dirty="0" smtClean="0">
                <a:latin typeface="+mn-lt"/>
              </a:rPr>
              <a:t>The Road to Whatever, </a:t>
            </a:r>
            <a:r>
              <a:rPr lang="en-GB" sz="1600" dirty="0" smtClean="0">
                <a:latin typeface="+mn-lt"/>
              </a:rPr>
              <a:t> Elliott Currie, 2004</a:t>
            </a:r>
          </a:p>
          <a:p>
            <a:endParaRPr lang="en-GB" dirty="0">
              <a:latin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1268760"/>
            <a:ext cx="7920880" cy="5109091"/>
          </a:xfrm>
          <a:prstGeom prst="rect">
            <a:avLst/>
          </a:prstGeom>
          <a:noFill/>
        </p:spPr>
        <p:txBody>
          <a:bodyPr wrap="square" rtlCol="0">
            <a:spAutoFit/>
          </a:bodyPr>
          <a:lstStyle/>
          <a:p>
            <a:pPr eaLnBrk="1" fontAlgn="auto" hangingPunct="1">
              <a:spcAft>
                <a:spcPts val="0"/>
              </a:spcAft>
              <a:defRPr/>
            </a:pPr>
            <a:r>
              <a:rPr lang="en-US" sz="2800" dirty="0" smtClean="0">
                <a:latin typeface="+mn-lt"/>
              </a:rPr>
              <a:t>As I sit there the wind goes by</a:t>
            </a:r>
            <a:endParaRPr lang="en-GB" sz="2800" dirty="0" smtClean="0">
              <a:latin typeface="+mn-lt"/>
            </a:endParaRPr>
          </a:p>
          <a:p>
            <a:pPr eaLnBrk="1" fontAlgn="auto" hangingPunct="1">
              <a:spcAft>
                <a:spcPts val="0"/>
              </a:spcAft>
              <a:defRPr/>
            </a:pPr>
            <a:r>
              <a:rPr lang="en-US" sz="2800" dirty="0" smtClean="0">
                <a:latin typeface="+mn-lt"/>
              </a:rPr>
              <a:t>Not moving anything.</a:t>
            </a:r>
            <a:endParaRPr lang="en-GB" sz="2800" dirty="0" smtClean="0">
              <a:latin typeface="+mn-lt"/>
            </a:endParaRPr>
          </a:p>
          <a:p>
            <a:pPr eaLnBrk="1" fontAlgn="auto" hangingPunct="1">
              <a:spcAft>
                <a:spcPts val="0"/>
              </a:spcAft>
              <a:defRPr/>
            </a:pPr>
            <a:r>
              <a:rPr lang="en-US" sz="2800" dirty="0" smtClean="0">
                <a:latin typeface="+mn-lt"/>
              </a:rPr>
              <a:t>The clouds slowly move across the sky</a:t>
            </a:r>
            <a:endParaRPr lang="en-GB" sz="2800" dirty="0" smtClean="0">
              <a:latin typeface="+mn-lt"/>
            </a:endParaRPr>
          </a:p>
          <a:p>
            <a:pPr eaLnBrk="1" fontAlgn="auto" hangingPunct="1">
              <a:spcAft>
                <a:spcPts val="0"/>
              </a:spcAft>
              <a:defRPr/>
            </a:pPr>
            <a:r>
              <a:rPr lang="en-US" sz="2800" dirty="0" smtClean="0">
                <a:latin typeface="+mn-lt"/>
              </a:rPr>
              <a:t>With a feeling of departure.</a:t>
            </a:r>
            <a:endParaRPr lang="en-GB" sz="2800" dirty="0" smtClean="0">
              <a:latin typeface="+mn-lt"/>
            </a:endParaRPr>
          </a:p>
          <a:p>
            <a:pPr eaLnBrk="1" fontAlgn="auto" hangingPunct="1">
              <a:spcAft>
                <a:spcPts val="0"/>
              </a:spcAft>
              <a:defRPr/>
            </a:pPr>
            <a:r>
              <a:rPr lang="en-US" sz="2800" dirty="0" smtClean="0">
                <a:latin typeface="+mn-lt"/>
              </a:rPr>
              <a:t>I’m lost, I’m lost in this dark deep place.</a:t>
            </a:r>
            <a:endParaRPr lang="en-GB" sz="2800" dirty="0" smtClean="0">
              <a:latin typeface="+mn-lt"/>
            </a:endParaRPr>
          </a:p>
          <a:p>
            <a:pPr eaLnBrk="1" fontAlgn="auto" hangingPunct="1">
              <a:spcAft>
                <a:spcPts val="0"/>
              </a:spcAft>
              <a:defRPr/>
            </a:pPr>
            <a:r>
              <a:rPr lang="en-US" sz="2800" dirty="0" smtClean="0">
                <a:latin typeface="+mn-lt"/>
              </a:rPr>
              <a:t>I’m screaming from inside for it to go away.</a:t>
            </a:r>
            <a:endParaRPr lang="en-GB" sz="2800" dirty="0" smtClean="0">
              <a:latin typeface="+mn-lt"/>
            </a:endParaRPr>
          </a:p>
          <a:p>
            <a:pPr eaLnBrk="1" fontAlgn="auto" hangingPunct="1">
              <a:spcAft>
                <a:spcPts val="0"/>
              </a:spcAft>
              <a:defRPr/>
            </a:pPr>
            <a:r>
              <a:rPr lang="en-US" sz="2800" dirty="0" smtClean="0">
                <a:latin typeface="+mn-lt"/>
              </a:rPr>
              <a:t>It’s too late.</a:t>
            </a:r>
            <a:endParaRPr lang="en-GB" sz="2800" dirty="0" smtClean="0">
              <a:latin typeface="+mn-lt"/>
            </a:endParaRPr>
          </a:p>
          <a:p>
            <a:pPr eaLnBrk="1" fontAlgn="auto" hangingPunct="1">
              <a:spcAft>
                <a:spcPts val="0"/>
              </a:spcAft>
              <a:defRPr/>
            </a:pPr>
            <a:r>
              <a:rPr lang="en-US" sz="2800" dirty="0" smtClean="0">
                <a:latin typeface="+mn-lt"/>
              </a:rPr>
              <a:t>I stand with a sharp object in my hand.</a:t>
            </a:r>
            <a:endParaRPr lang="en-GB" sz="2800" dirty="0" smtClean="0">
              <a:latin typeface="+mn-lt"/>
            </a:endParaRPr>
          </a:p>
          <a:p>
            <a:pPr eaLnBrk="1" fontAlgn="auto" hangingPunct="1">
              <a:spcAft>
                <a:spcPts val="0"/>
              </a:spcAft>
              <a:defRPr/>
            </a:pPr>
            <a:r>
              <a:rPr lang="en-US" sz="2800" dirty="0" smtClean="0">
                <a:latin typeface="+mn-lt"/>
              </a:rPr>
              <a:t>I feel I’ve been crying for years.</a:t>
            </a:r>
            <a:endParaRPr lang="en-GB" sz="2800" dirty="0" smtClean="0">
              <a:latin typeface="+mn-lt"/>
            </a:endParaRPr>
          </a:p>
          <a:p>
            <a:pPr eaLnBrk="1" fontAlgn="auto" hangingPunct="1">
              <a:spcAft>
                <a:spcPts val="0"/>
              </a:spcAft>
              <a:defRPr/>
            </a:pPr>
            <a:r>
              <a:rPr lang="en-US" sz="2800" dirty="0" smtClean="0">
                <a:latin typeface="+mn-lt"/>
              </a:rPr>
              <a:t>My face reflects this, swollen and red.</a:t>
            </a:r>
            <a:endParaRPr lang="en-GB" sz="2800" dirty="0" smtClean="0">
              <a:latin typeface="+mn-lt"/>
            </a:endParaRPr>
          </a:p>
          <a:p>
            <a:pPr eaLnBrk="1" fontAlgn="auto" hangingPunct="1">
              <a:spcAft>
                <a:spcPts val="0"/>
              </a:spcAft>
              <a:defRPr/>
            </a:pPr>
            <a:r>
              <a:rPr lang="en-US" sz="2800" dirty="0" smtClean="0">
                <a:latin typeface="+mn-lt"/>
              </a:rPr>
              <a:t>As I stand there motionless, I think: why stay?</a:t>
            </a:r>
            <a:endParaRPr lang="en-GB" sz="2800" dirty="0" smtClean="0">
              <a:latin typeface="+mn-lt"/>
            </a:endParaRPr>
          </a:p>
          <a:p>
            <a:endParaRPr lang="en-GB" dirty="0"/>
          </a:p>
        </p:txBody>
      </p:sp>
      <p:sp>
        <p:nvSpPr>
          <p:cNvPr id="6" name="TextBox 5"/>
          <p:cNvSpPr txBox="1"/>
          <p:nvPr/>
        </p:nvSpPr>
        <p:spPr>
          <a:xfrm>
            <a:off x="8028384" y="332656"/>
            <a:ext cx="792088" cy="369332"/>
          </a:xfrm>
          <a:prstGeom prst="rect">
            <a:avLst/>
          </a:prstGeom>
          <a:noFill/>
        </p:spPr>
        <p:txBody>
          <a:bodyPr wrap="square" rtlCol="0">
            <a:spAutoFit/>
          </a:bodyPr>
          <a:lstStyle/>
          <a:p>
            <a:r>
              <a:rPr lang="en-GB" dirty="0" smtClean="0"/>
              <a:t>1/3</a:t>
            </a:r>
            <a:endParaRPr lang="en-GB" dirty="0"/>
          </a:p>
        </p:txBody>
      </p:sp>
      <p:sp>
        <p:nvSpPr>
          <p:cNvPr id="7" name="TextBox 6"/>
          <p:cNvSpPr txBox="1"/>
          <p:nvPr/>
        </p:nvSpPr>
        <p:spPr>
          <a:xfrm>
            <a:off x="683568" y="332656"/>
            <a:ext cx="6696744" cy="861774"/>
          </a:xfrm>
          <a:prstGeom prst="rect">
            <a:avLst/>
          </a:prstGeom>
          <a:noFill/>
        </p:spPr>
        <p:txBody>
          <a:bodyPr wrap="square" rtlCol="0">
            <a:spAutoFit/>
          </a:bodyPr>
          <a:lstStyle/>
          <a:p>
            <a:pPr eaLnBrk="1" fontAlgn="auto" hangingPunct="1">
              <a:spcAft>
                <a:spcPts val="0"/>
              </a:spcAft>
              <a:defRPr/>
            </a:pPr>
            <a:r>
              <a:rPr lang="en-US" sz="3200" b="1" dirty="0" smtClean="0">
                <a:latin typeface="+mn-lt"/>
              </a:rPr>
              <a:t>Lost   </a:t>
            </a:r>
            <a:r>
              <a:rPr lang="en-US" i="1" dirty="0" smtClean="0">
                <a:latin typeface="+mn-lt"/>
              </a:rPr>
              <a:t> </a:t>
            </a:r>
            <a:r>
              <a:rPr lang="en-US" dirty="0" smtClean="0">
                <a:latin typeface="+mn-lt"/>
              </a:rPr>
              <a:t>by Anne-Marie, aged 18</a:t>
            </a:r>
            <a:r>
              <a:rPr lang="en-GB" dirty="0" smtClean="0">
                <a:latin typeface="+mn-lt"/>
              </a:rPr>
              <a:t>,      </a:t>
            </a:r>
            <a:r>
              <a:rPr lang="en-US" dirty="0" smtClean="0">
                <a:latin typeface="+mn-lt"/>
              </a:rPr>
              <a:t>Killarney, May 2004</a:t>
            </a:r>
            <a:endParaRPr lang="en-GB" dirty="0" smtClean="0">
              <a:latin typeface="+mn-lt"/>
            </a:endParaRPr>
          </a:p>
          <a:p>
            <a:endParaRPr lang="en-GB"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1340768"/>
            <a:ext cx="8208912" cy="4401205"/>
          </a:xfrm>
          <a:prstGeom prst="rect">
            <a:avLst/>
          </a:prstGeom>
          <a:noFill/>
        </p:spPr>
        <p:txBody>
          <a:bodyPr wrap="square" rtlCol="0">
            <a:spAutoFit/>
          </a:bodyPr>
          <a:lstStyle/>
          <a:p>
            <a:pPr eaLnBrk="1" fontAlgn="auto" hangingPunct="1">
              <a:spcAft>
                <a:spcPts val="0"/>
              </a:spcAft>
              <a:defRPr/>
            </a:pPr>
            <a:r>
              <a:rPr lang="en-US" sz="2800" dirty="0" smtClean="0">
                <a:latin typeface="+mn-lt"/>
              </a:rPr>
              <a:t>I’ve hurt so many – even my own flesh and blood.</a:t>
            </a:r>
            <a:endParaRPr lang="en-GB" sz="2800" dirty="0" smtClean="0">
              <a:latin typeface="+mn-lt"/>
            </a:endParaRPr>
          </a:p>
          <a:p>
            <a:pPr eaLnBrk="1" fontAlgn="auto" hangingPunct="1">
              <a:spcAft>
                <a:spcPts val="0"/>
              </a:spcAft>
              <a:defRPr/>
            </a:pPr>
            <a:r>
              <a:rPr lang="en-US" sz="2800" dirty="0" smtClean="0">
                <a:latin typeface="+mn-lt"/>
              </a:rPr>
              <a:t>The sky keeps moving</a:t>
            </a:r>
            <a:endParaRPr lang="en-GB" sz="2800" dirty="0" smtClean="0">
              <a:latin typeface="+mn-lt"/>
            </a:endParaRPr>
          </a:p>
          <a:p>
            <a:pPr eaLnBrk="1" fontAlgn="auto" hangingPunct="1">
              <a:spcAft>
                <a:spcPts val="0"/>
              </a:spcAft>
              <a:defRPr/>
            </a:pPr>
            <a:r>
              <a:rPr lang="en-US" sz="2800" dirty="0" smtClean="0">
                <a:latin typeface="+mn-lt"/>
              </a:rPr>
              <a:t>I stay locked within the dark circle, and life moves by.</a:t>
            </a:r>
            <a:endParaRPr lang="en-GB" sz="2800" dirty="0" smtClean="0">
              <a:latin typeface="+mn-lt"/>
            </a:endParaRPr>
          </a:p>
          <a:p>
            <a:pPr eaLnBrk="1" fontAlgn="auto" hangingPunct="1">
              <a:spcAft>
                <a:spcPts val="0"/>
              </a:spcAft>
              <a:defRPr/>
            </a:pPr>
            <a:r>
              <a:rPr lang="en-US" sz="2800" dirty="0" smtClean="0">
                <a:latin typeface="+mn-lt"/>
              </a:rPr>
              <a:t>I look at the object that lies in my hand.</a:t>
            </a:r>
            <a:endParaRPr lang="en-GB" sz="2800" dirty="0" smtClean="0">
              <a:latin typeface="+mn-lt"/>
            </a:endParaRPr>
          </a:p>
          <a:p>
            <a:pPr eaLnBrk="1" fontAlgn="auto" hangingPunct="1">
              <a:spcAft>
                <a:spcPts val="0"/>
              </a:spcAft>
              <a:defRPr/>
            </a:pPr>
            <a:r>
              <a:rPr lang="en-US" sz="2800" dirty="0" smtClean="0">
                <a:latin typeface="+mn-lt"/>
              </a:rPr>
              <a:t>I slowly move it to my heart and press hard.</a:t>
            </a:r>
            <a:endParaRPr lang="en-GB" sz="2800" dirty="0" smtClean="0">
              <a:latin typeface="+mn-lt"/>
            </a:endParaRPr>
          </a:p>
          <a:p>
            <a:pPr eaLnBrk="1" fontAlgn="auto" hangingPunct="1">
              <a:spcAft>
                <a:spcPts val="0"/>
              </a:spcAft>
              <a:defRPr/>
            </a:pPr>
            <a:r>
              <a:rPr lang="en-US" sz="2800" dirty="0" smtClean="0">
                <a:latin typeface="+mn-lt"/>
              </a:rPr>
              <a:t>I feel a sharp stinging pain but I continue.</a:t>
            </a:r>
            <a:endParaRPr lang="en-GB" sz="2800" dirty="0" smtClean="0">
              <a:latin typeface="+mn-lt"/>
            </a:endParaRPr>
          </a:p>
          <a:p>
            <a:pPr eaLnBrk="1" fontAlgn="auto" hangingPunct="1">
              <a:spcAft>
                <a:spcPts val="0"/>
              </a:spcAft>
              <a:defRPr/>
            </a:pPr>
            <a:r>
              <a:rPr lang="en-US" sz="2800" dirty="0" smtClean="0">
                <a:latin typeface="+mn-lt"/>
              </a:rPr>
              <a:t>I continue to feel the sharp object penetrate my skin.</a:t>
            </a:r>
            <a:endParaRPr lang="en-GB" sz="2800" dirty="0" smtClean="0">
              <a:latin typeface="+mn-lt"/>
            </a:endParaRPr>
          </a:p>
          <a:p>
            <a:pPr eaLnBrk="1" fontAlgn="auto" hangingPunct="1">
              <a:spcAft>
                <a:spcPts val="0"/>
              </a:spcAft>
              <a:defRPr/>
            </a:pPr>
            <a:r>
              <a:rPr lang="en-US" sz="2800" dirty="0" smtClean="0">
                <a:latin typeface="+mn-lt"/>
              </a:rPr>
              <a:t>The suddenly I stop. I think: I can’t, I can’t do this.</a:t>
            </a:r>
            <a:endParaRPr lang="en-GB" sz="2800" dirty="0" smtClean="0">
              <a:latin typeface="+mn-lt"/>
            </a:endParaRPr>
          </a:p>
          <a:p>
            <a:pPr eaLnBrk="1" fontAlgn="auto" hangingPunct="1">
              <a:spcAft>
                <a:spcPts val="0"/>
              </a:spcAft>
              <a:defRPr/>
            </a:pPr>
            <a:r>
              <a:rPr lang="en-US" sz="2800" dirty="0" smtClean="0">
                <a:latin typeface="+mn-lt"/>
              </a:rPr>
              <a:t>I drop to my knees, open my mouth to scream</a:t>
            </a:r>
            <a:endParaRPr lang="en-GB" sz="2800" dirty="0" smtClean="0">
              <a:latin typeface="+mn-lt"/>
            </a:endParaRPr>
          </a:p>
          <a:p>
            <a:pPr eaLnBrk="1" fontAlgn="auto" hangingPunct="1">
              <a:spcAft>
                <a:spcPts val="0"/>
              </a:spcAft>
              <a:defRPr/>
            </a:pPr>
            <a:r>
              <a:rPr lang="en-US" sz="2800" dirty="0" smtClean="0">
                <a:latin typeface="+mn-lt"/>
              </a:rPr>
              <a:t>But nothing comes out.</a:t>
            </a:r>
            <a:endParaRPr lang="en-GB" sz="2800" dirty="0" smtClean="0">
              <a:latin typeface="+mn-lt"/>
            </a:endParaRPr>
          </a:p>
        </p:txBody>
      </p:sp>
      <p:sp>
        <p:nvSpPr>
          <p:cNvPr id="7" name="TextBox 6"/>
          <p:cNvSpPr txBox="1"/>
          <p:nvPr/>
        </p:nvSpPr>
        <p:spPr>
          <a:xfrm>
            <a:off x="8316416" y="188640"/>
            <a:ext cx="827584" cy="369332"/>
          </a:xfrm>
          <a:prstGeom prst="rect">
            <a:avLst/>
          </a:prstGeom>
          <a:noFill/>
        </p:spPr>
        <p:txBody>
          <a:bodyPr wrap="square" rtlCol="0">
            <a:spAutoFit/>
          </a:bodyPr>
          <a:lstStyle/>
          <a:p>
            <a:r>
              <a:rPr lang="en-GB" dirty="0" smtClean="0"/>
              <a:t>2/3</a:t>
            </a:r>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056" y="1700808"/>
            <a:ext cx="8496944" cy="3816429"/>
          </a:xfrm>
          <a:prstGeom prst="rect">
            <a:avLst/>
          </a:prstGeom>
          <a:noFill/>
        </p:spPr>
        <p:txBody>
          <a:bodyPr wrap="square" rtlCol="0">
            <a:spAutoFit/>
          </a:bodyPr>
          <a:lstStyle/>
          <a:p>
            <a:pPr eaLnBrk="1" fontAlgn="auto" hangingPunct="1">
              <a:spcAft>
                <a:spcPts val="0"/>
              </a:spcAft>
              <a:defRPr/>
            </a:pPr>
            <a:r>
              <a:rPr lang="en-US" sz="2800" dirty="0" smtClean="0">
                <a:latin typeface="+mn-lt"/>
              </a:rPr>
              <a:t>I stay there, tears rolling down my cheeks, and a clean</a:t>
            </a:r>
            <a:endParaRPr lang="en-GB" sz="2800" dirty="0" smtClean="0">
              <a:latin typeface="+mn-lt"/>
            </a:endParaRPr>
          </a:p>
          <a:p>
            <a:pPr eaLnBrk="1" fontAlgn="auto" hangingPunct="1">
              <a:spcAft>
                <a:spcPts val="0"/>
              </a:spcAft>
              <a:defRPr/>
            </a:pPr>
            <a:r>
              <a:rPr lang="en-US" sz="2800" dirty="0" smtClean="0">
                <a:latin typeface="+mn-lt"/>
              </a:rPr>
              <a:t>knife lies by my side.</a:t>
            </a:r>
            <a:endParaRPr lang="en-GB" sz="2800" dirty="0" smtClean="0">
              <a:latin typeface="+mn-lt"/>
            </a:endParaRPr>
          </a:p>
          <a:p>
            <a:pPr eaLnBrk="1" fontAlgn="auto" hangingPunct="1">
              <a:spcAft>
                <a:spcPts val="0"/>
              </a:spcAft>
              <a:defRPr/>
            </a:pPr>
            <a:r>
              <a:rPr lang="en-US" sz="2800" dirty="0" smtClean="0">
                <a:latin typeface="+mn-lt"/>
              </a:rPr>
              <a:t>I feel ashamed, yet disappointed.</a:t>
            </a:r>
            <a:endParaRPr lang="en-GB" sz="2800" dirty="0" smtClean="0">
              <a:latin typeface="+mn-lt"/>
            </a:endParaRPr>
          </a:p>
          <a:p>
            <a:pPr eaLnBrk="1" fontAlgn="auto" hangingPunct="1">
              <a:spcAft>
                <a:spcPts val="0"/>
              </a:spcAft>
              <a:defRPr/>
            </a:pPr>
            <a:r>
              <a:rPr lang="en-US" sz="2800" dirty="0" smtClean="0">
                <a:latin typeface="+mn-lt"/>
              </a:rPr>
              <a:t>I wonder: why does life have to be so hard?</a:t>
            </a:r>
            <a:endParaRPr lang="en-GB" sz="2800" dirty="0" smtClean="0">
              <a:latin typeface="+mn-lt"/>
            </a:endParaRPr>
          </a:p>
          <a:p>
            <a:pPr eaLnBrk="1" fontAlgn="auto" hangingPunct="1">
              <a:spcAft>
                <a:spcPts val="0"/>
              </a:spcAft>
              <a:defRPr/>
            </a:pPr>
            <a:r>
              <a:rPr lang="en-US" sz="2800" dirty="0" smtClean="0">
                <a:latin typeface="+mn-lt"/>
              </a:rPr>
              <a:t>Why do people have to feel so much pain?</a:t>
            </a:r>
            <a:endParaRPr lang="en-GB" sz="2800" dirty="0" smtClean="0">
              <a:latin typeface="+mn-lt"/>
            </a:endParaRPr>
          </a:p>
          <a:p>
            <a:pPr eaLnBrk="1" fontAlgn="auto" hangingPunct="1">
              <a:spcAft>
                <a:spcPts val="0"/>
              </a:spcAft>
              <a:defRPr/>
            </a:pPr>
            <a:r>
              <a:rPr lang="en-US" sz="2800" dirty="0" smtClean="0">
                <a:latin typeface="+mn-lt"/>
              </a:rPr>
              <a:t>It’s so unfair, it’s so draining and confusing.</a:t>
            </a:r>
            <a:endParaRPr lang="en-GB" sz="2800" dirty="0" smtClean="0">
              <a:latin typeface="+mn-lt"/>
            </a:endParaRPr>
          </a:p>
          <a:p>
            <a:pPr eaLnBrk="1" fontAlgn="auto" hangingPunct="1">
              <a:spcAft>
                <a:spcPts val="0"/>
              </a:spcAft>
              <a:defRPr/>
            </a:pPr>
            <a:r>
              <a:rPr lang="en-US" sz="2800" dirty="0" smtClean="0">
                <a:latin typeface="+mn-lt"/>
              </a:rPr>
              <a:t>I’m tired of fighting; I’m tired of fighting with myself</a:t>
            </a:r>
            <a:endParaRPr lang="en-GB" sz="2800" dirty="0" smtClean="0">
              <a:latin typeface="+mn-lt"/>
            </a:endParaRPr>
          </a:p>
          <a:p>
            <a:pPr eaLnBrk="1" fontAlgn="auto" hangingPunct="1">
              <a:spcAft>
                <a:spcPts val="0"/>
              </a:spcAft>
              <a:defRPr/>
            </a:pPr>
            <a:r>
              <a:rPr lang="en-US" sz="2800" dirty="0" smtClean="0">
                <a:latin typeface="+mn-lt"/>
              </a:rPr>
              <a:t>I just want it to stop.</a:t>
            </a:r>
            <a:endParaRPr lang="en-GB" sz="2800" dirty="0" smtClean="0">
              <a:latin typeface="+mn-lt"/>
            </a:endParaRPr>
          </a:p>
          <a:p>
            <a:endParaRPr lang="en-GB" dirty="0"/>
          </a:p>
        </p:txBody>
      </p:sp>
      <p:sp>
        <p:nvSpPr>
          <p:cNvPr id="6" name="TextBox 5"/>
          <p:cNvSpPr txBox="1"/>
          <p:nvPr/>
        </p:nvSpPr>
        <p:spPr>
          <a:xfrm>
            <a:off x="7956376" y="548680"/>
            <a:ext cx="720080" cy="369332"/>
          </a:xfrm>
          <a:prstGeom prst="rect">
            <a:avLst/>
          </a:prstGeom>
          <a:noFill/>
        </p:spPr>
        <p:txBody>
          <a:bodyPr wrap="square" rtlCol="0">
            <a:spAutoFit/>
          </a:bodyPr>
          <a:lstStyle/>
          <a:p>
            <a:r>
              <a:rPr lang="en-GB" dirty="0" smtClean="0"/>
              <a:t>3/3</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alphaModFix amt="50000"/>
          </a:blip>
          <a:srcRect/>
          <a:stretch>
            <a:fillRect/>
          </a:stretch>
        </p:blipFill>
        <p:spPr bwMode="auto">
          <a:xfrm>
            <a:off x="-180528" y="0"/>
            <a:ext cx="10175186" cy="6858000"/>
          </a:xfrm>
          <a:prstGeom prst="rect">
            <a:avLst/>
          </a:prstGeom>
          <a:noFill/>
          <a:ln w="9525">
            <a:noFill/>
            <a:miter lim="800000"/>
            <a:headEnd/>
            <a:tailEnd/>
          </a:ln>
          <a:effectLst/>
        </p:spPr>
      </p:pic>
      <p:sp>
        <p:nvSpPr>
          <p:cNvPr id="5" name="TextBox 4"/>
          <p:cNvSpPr txBox="1"/>
          <p:nvPr/>
        </p:nvSpPr>
        <p:spPr>
          <a:xfrm>
            <a:off x="395536" y="1052736"/>
            <a:ext cx="8208912" cy="2600712"/>
          </a:xfrm>
          <a:prstGeom prst="rect">
            <a:avLst/>
          </a:prstGeom>
          <a:noFill/>
        </p:spPr>
        <p:txBody>
          <a:bodyPr wrap="square" rtlCol="0">
            <a:spAutoFit/>
          </a:bodyPr>
          <a:lstStyle/>
          <a:p>
            <a:r>
              <a:rPr lang="en-GB" sz="2900" b="1" dirty="0" smtClean="0">
                <a:effectLst>
                  <a:outerShdw blurRad="38100" dist="38100" dir="2700000" algn="tl">
                    <a:srgbClr val="000000">
                      <a:alpha val="43137"/>
                    </a:srgbClr>
                  </a:outerShdw>
                </a:effectLst>
              </a:rPr>
              <a:t>Can teachers teach mindfulness? Perhaps not, but every teacher can develop their sensitivity to their own presence and that of their students, and by heightening this awareness they can help provide a space that is more conducive to learning. </a:t>
            </a:r>
          </a:p>
          <a:p>
            <a:endParaRPr lang="en-GB" dirty="0"/>
          </a:p>
        </p:txBody>
      </p:sp>
      <p:sp>
        <p:nvSpPr>
          <p:cNvPr id="6" name="TextBox 5"/>
          <p:cNvSpPr txBox="1"/>
          <p:nvPr/>
        </p:nvSpPr>
        <p:spPr>
          <a:xfrm>
            <a:off x="5004048" y="3429000"/>
            <a:ext cx="3960440" cy="830997"/>
          </a:xfrm>
          <a:prstGeom prst="rect">
            <a:avLst/>
          </a:prstGeom>
          <a:noFill/>
        </p:spPr>
        <p:txBody>
          <a:bodyPr wrap="square" rtlCol="0">
            <a:spAutoFit/>
          </a:bodyPr>
          <a:lstStyle/>
          <a:p>
            <a:r>
              <a:rPr lang="en-GB" sz="2400" i="1" dirty="0" smtClean="0">
                <a:effectLst>
                  <a:outerShdw blurRad="38100" dist="38100" dir="2700000" algn="tl">
                    <a:srgbClr val="000000">
                      <a:alpha val="43137"/>
                    </a:srgbClr>
                  </a:outerShdw>
                </a:effectLst>
              </a:rPr>
              <a:t>Kevin Hawkins, Tanzania, 2003</a:t>
            </a:r>
            <a:endParaRPr lang="en-GB" sz="2400" i="1" dirty="0">
              <a:effectLst>
                <a:outerShdw blurRad="38100" dist="38100" dir="2700000" algn="tl">
                  <a:srgbClr val="000000">
                    <a:alpha val="43137"/>
                  </a:srgbClr>
                </a:outerShdw>
              </a:effectLst>
            </a:endParaRPr>
          </a:p>
        </p:txBody>
      </p:sp>
      <p:sp>
        <p:nvSpPr>
          <p:cNvPr id="7" name="TextBox 6"/>
          <p:cNvSpPr txBox="1"/>
          <p:nvPr/>
        </p:nvSpPr>
        <p:spPr>
          <a:xfrm>
            <a:off x="467544" y="4077072"/>
            <a:ext cx="7920880" cy="2600712"/>
          </a:xfrm>
          <a:prstGeom prst="rect">
            <a:avLst/>
          </a:prstGeom>
          <a:noFill/>
        </p:spPr>
        <p:txBody>
          <a:bodyPr wrap="square" rtlCol="0">
            <a:spAutoFit/>
          </a:bodyPr>
          <a:lstStyle/>
          <a:p>
            <a:r>
              <a:rPr lang="en-GB" sz="2900" b="1" dirty="0" smtClean="0">
                <a:effectLst>
                  <a:outerShdw blurRad="38100" dist="38100" dir="2700000" algn="tl">
                    <a:srgbClr val="000000">
                      <a:alpha val="43137"/>
                    </a:srgbClr>
                  </a:outerShdw>
                </a:effectLst>
              </a:rPr>
              <a:t>Do we know how to make the best use of children’s amazing brains? That needs more than cleverness – it needs wisdom. And wisdom is a much harder thing to learn and very much harder to teach.</a:t>
            </a:r>
          </a:p>
          <a:p>
            <a:endParaRPr lang="en-GB" dirty="0">
              <a:solidFill>
                <a:srgbClr val="000000"/>
              </a:solidFill>
            </a:endParaRPr>
          </a:p>
        </p:txBody>
      </p:sp>
      <p:sp>
        <p:nvSpPr>
          <p:cNvPr id="8" name="TextBox 7"/>
          <p:cNvSpPr txBox="1"/>
          <p:nvPr/>
        </p:nvSpPr>
        <p:spPr>
          <a:xfrm>
            <a:off x="395536" y="260648"/>
            <a:ext cx="6408712" cy="707886"/>
          </a:xfrm>
          <a:prstGeom prst="rect">
            <a:avLst/>
          </a:prstGeom>
          <a:noFill/>
        </p:spPr>
        <p:txBody>
          <a:bodyPr wrap="square" rtlCol="0">
            <a:spAutoFit/>
          </a:bodyPr>
          <a:lstStyle/>
          <a:p>
            <a:r>
              <a:rPr lang="en-GB" sz="4000" b="1" dirty="0" smtClean="0">
                <a:solidFill>
                  <a:srgbClr val="000000"/>
                </a:solidFill>
                <a:effectLst>
                  <a:outerShdw blurRad="38100" dist="38100" dir="2700000" algn="tl">
                    <a:srgbClr val="000000">
                      <a:alpha val="43137"/>
                    </a:srgbClr>
                  </a:outerShdw>
                </a:effectLst>
              </a:rPr>
              <a:t>Mindfulness</a:t>
            </a:r>
            <a:endParaRPr lang="en-GB" sz="4000" b="1" dirty="0">
              <a:solidFill>
                <a:srgbClr val="0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457200" y="1341438"/>
            <a:ext cx="8229600" cy="4784725"/>
          </a:xfrm>
        </p:spPr>
        <p:txBody>
          <a:bodyPr/>
          <a:lstStyle/>
          <a:p>
            <a:pPr eaLnBrk="1" hangingPunct="1">
              <a:buFont typeface="Arial" charset="0"/>
              <a:buNone/>
            </a:pPr>
            <a:r>
              <a:rPr lang="en-GB" smtClean="0"/>
              <a:t>	“I call a complete and generous education that which equips a man to perform justly, skilfully and magnanimously all the offices public and private of peace and war”</a:t>
            </a:r>
          </a:p>
          <a:p>
            <a:pPr algn="r" eaLnBrk="1" hangingPunct="1">
              <a:buFont typeface="Arial" charset="0"/>
              <a:buNone/>
            </a:pPr>
            <a:r>
              <a:rPr lang="en-GB" sz="2400" smtClean="0"/>
              <a:t>John Milton</a:t>
            </a:r>
          </a:p>
          <a:p>
            <a:pPr algn="r" eaLnBrk="1" hangingPunct="1">
              <a:buFont typeface="Arial" charset="0"/>
              <a:buNone/>
            </a:pPr>
            <a:r>
              <a:rPr lang="en-GB" sz="2400" smtClean="0"/>
              <a:t>1644</a:t>
            </a:r>
          </a:p>
        </p:txBody>
      </p:sp>
      <p:sp>
        <p:nvSpPr>
          <p:cNvPr id="70659" name="TextBox 3"/>
          <p:cNvSpPr txBox="1">
            <a:spLocks noChangeArrowheads="1"/>
          </p:cNvSpPr>
          <p:nvPr/>
        </p:nvSpPr>
        <p:spPr bwMode="auto">
          <a:xfrm>
            <a:off x="8532813" y="188913"/>
            <a:ext cx="431800" cy="368300"/>
          </a:xfrm>
          <a:prstGeom prst="rect">
            <a:avLst/>
          </a:prstGeom>
          <a:noFill/>
          <a:ln w="9525">
            <a:noFill/>
            <a:miter lim="800000"/>
            <a:headEnd/>
            <a:tailEnd/>
          </a:ln>
        </p:spPr>
        <p:txBody>
          <a:bodyPr>
            <a:spAutoFit/>
          </a:bodyPr>
          <a:lstStyle/>
          <a:p>
            <a:r>
              <a:rPr lang="en-GB">
                <a:latin typeface="Calibri" pitchFamily="34" charset="0"/>
              </a:rPr>
              <a:t>F</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3"/>
          <p:cNvSpPr txBox="1">
            <a:spLocks noChangeArrowheads="1"/>
          </p:cNvSpPr>
          <p:nvPr/>
        </p:nvSpPr>
        <p:spPr bwMode="auto">
          <a:xfrm>
            <a:off x="8532813" y="188913"/>
            <a:ext cx="431800" cy="368300"/>
          </a:xfrm>
          <a:prstGeom prst="rect">
            <a:avLst/>
          </a:prstGeom>
          <a:noFill/>
          <a:ln w="9525">
            <a:noFill/>
            <a:miter lim="800000"/>
            <a:headEnd/>
            <a:tailEnd/>
          </a:ln>
        </p:spPr>
        <p:txBody>
          <a:bodyPr>
            <a:spAutoFit/>
          </a:bodyPr>
          <a:lstStyle/>
          <a:p>
            <a:r>
              <a:rPr lang="en-GB">
                <a:latin typeface="Calibri" pitchFamily="34" charset="0"/>
              </a:rPr>
              <a:t>F</a:t>
            </a:r>
          </a:p>
        </p:txBody>
      </p:sp>
      <p:sp>
        <p:nvSpPr>
          <p:cNvPr id="5" name="TextBox 4"/>
          <p:cNvSpPr txBox="1"/>
          <p:nvPr/>
        </p:nvSpPr>
        <p:spPr>
          <a:xfrm>
            <a:off x="395536" y="476672"/>
            <a:ext cx="8064896" cy="5986254"/>
          </a:xfrm>
          <a:prstGeom prst="rect">
            <a:avLst/>
          </a:prstGeom>
          <a:noFill/>
        </p:spPr>
        <p:txBody>
          <a:bodyPr wrap="square" rtlCol="0">
            <a:spAutoFit/>
          </a:bodyPr>
          <a:lstStyle/>
          <a:p>
            <a:pPr eaLnBrk="1" fontAlgn="auto" hangingPunct="1">
              <a:spcAft>
                <a:spcPts val="0"/>
              </a:spcAft>
              <a:buNone/>
              <a:defRPr/>
            </a:pPr>
            <a:r>
              <a:rPr lang="en-US" sz="2400" dirty="0" smtClean="0">
                <a:latin typeface="+mn-lt"/>
              </a:rPr>
              <a:t>Dear Teacher,</a:t>
            </a:r>
            <a:endParaRPr lang="en-GB" sz="2400" dirty="0" smtClean="0">
              <a:latin typeface="+mn-lt"/>
            </a:endParaRPr>
          </a:p>
          <a:p>
            <a:pPr eaLnBrk="1" fontAlgn="auto" hangingPunct="1">
              <a:spcAft>
                <a:spcPts val="0"/>
              </a:spcAft>
              <a:buNone/>
              <a:defRPr/>
            </a:pPr>
            <a:endParaRPr lang="en-US" sz="2400" dirty="0" smtClean="0">
              <a:latin typeface="+mn-lt"/>
            </a:endParaRPr>
          </a:p>
          <a:p>
            <a:pPr eaLnBrk="1" fontAlgn="auto" hangingPunct="1">
              <a:spcAft>
                <a:spcPts val="0"/>
              </a:spcAft>
              <a:buNone/>
              <a:defRPr/>
            </a:pPr>
            <a:r>
              <a:rPr lang="en-US" sz="2400" dirty="0" smtClean="0">
                <a:latin typeface="+mn-lt"/>
              </a:rPr>
              <a:t>I am a survivor of a concentration camp.  My eyes saw what no man should witness:</a:t>
            </a:r>
            <a:endParaRPr lang="en-GB" sz="2400" dirty="0" smtClean="0">
              <a:latin typeface="+mn-lt"/>
            </a:endParaRPr>
          </a:p>
          <a:p>
            <a:pPr lvl="1" fontAlgn="auto">
              <a:spcBef>
                <a:spcPts val="600"/>
              </a:spcBef>
              <a:spcAft>
                <a:spcPts val="0"/>
              </a:spcAft>
              <a:buFont typeface="Arial" pitchFamily="34" charset="0"/>
              <a:buChar char="•"/>
              <a:defRPr/>
            </a:pPr>
            <a:r>
              <a:rPr lang="en-US" sz="2400" dirty="0" smtClean="0">
                <a:latin typeface="+mn-lt"/>
              </a:rPr>
              <a:t> Gas chambers built by learned engineers;</a:t>
            </a:r>
            <a:endParaRPr lang="en-GB" sz="2400" dirty="0" smtClean="0">
              <a:latin typeface="+mn-lt"/>
            </a:endParaRPr>
          </a:p>
          <a:p>
            <a:pPr lvl="1" fontAlgn="auto">
              <a:spcAft>
                <a:spcPts val="0"/>
              </a:spcAft>
              <a:buFont typeface="Arial" pitchFamily="34" charset="0"/>
              <a:buChar char="•"/>
              <a:defRPr/>
            </a:pPr>
            <a:r>
              <a:rPr lang="en-US" sz="2400" dirty="0" smtClean="0">
                <a:latin typeface="+mn-lt"/>
              </a:rPr>
              <a:t> Children poisoned by educated physicians;</a:t>
            </a:r>
            <a:endParaRPr lang="en-GB" sz="2400" dirty="0" smtClean="0">
              <a:latin typeface="+mn-lt"/>
            </a:endParaRPr>
          </a:p>
          <a:p>
            <a:pPr lvl="1" fontAlgn="auto">
              <a:spcAft>
                <a:spcPts val="0"/>
              </a:spcAft>
              <a:buFont typeface="Arial" pitchFamily="34" charset="0"/>
              <a:buChar char="•"/>
              <a:defRPr/>
            </a:pPr>
            <a:r>
              <a:rPr lang="en-US" sz="2400" dirty="0" smtClean="0">
                <a:latin typeface="+mn-lt"/>
              </a:rPr>
              <a:t> Infants killed by trained nurses;</a:t>
            </a:r>
            <a:endParaRPr lang="en-GB" sz="2400" dirty="0" smtClean="0">
              <a:latin typeface="+mn-lt"/>
            </a:endParaRPr>
          </a:p>
          <a:p>
            <a:pPr lvl="1" fontAlgn="auto">
              <a:spcAft>
                <a:spcPts val="0"/>
              </a:spcAft>
              <a:buFont typeface="Arial" pitchFamily="34" charset="0"/>
              <a:buChar char="•"/>
              <a:defRPr/>
            </a:pPr>
            <a:r>
              <a:rPr lang="en-US" sz="2400" dirty="0" smtClean="0">
                <a:latin typeface="+mn-lt"/>
              </a:rPr>
              <a:t> Women and babies shot and burned by high school and   college graduates.</a:t>
            </a:r>
            <a:endParaRPr lang="en-GB" sz="2400" dirty="0" smtClean="0">
              <a:latin typeface="+mn-lt"/>
            </a:endParaRPr>
          </a:p>
          <a:p>
            <a:pPr eaLnBrk="1" fontAlgn="auto" hangingPunct="1">
              <a:spcAft>
                <a:spcPts val="0"/>
              </a:spcAft>
              <a:defRPr/>
            </a:pPr>
            <a:endParaRPr lang="en-US" sz="2400" dirty="0" smtClean="0">
              <a:latin typeface="+mn-lt"/>
            </a:endParaRPr>
          </a:p>
          <a:p>
            <a:pPr eaLnBrk="1" fontAlgn="auto" hangingPunct="1">
              <a:spcAft>
                <a:spcPts val="0"/>
              </a:spcAft>
              <a:defRPr/>
            </a:pPr>
            <a:r>
              <a:rPr lang="en-GB" sz="2400" dirty="0" smtClean="0">
                <a:latin typeface="+mn-lt"/>
              </a:rPr>
              <a:t>So, I am suspicious of education. </a:t>
            </a:r>
            <a:r>
              <a:rPr lang="en-US" sz="2400" dirty="0" smtClean="0">
                <a:latin typeface="+mn-lt"/>
              </a:rPr>
              <a:t>My request is this: help your students become human. Your efforts must never produce learned monsters, skilled psychopaths, educated </a:t>
            </a:r>
            <a:r>
              <a:rPr lang="en-US" sz="2400" dirty="0" err="1" smtClean="0">
                <a:latin typeface="+mn-lt"/>
              </a:rPr>
              <a:t>Eichmanns</a:t>
            </a:r>
            <a:r>
              <a:rPr lang="en-US" sz="2400" dirty="0" smtClean="0">
                <a:latin typeface="+mn-lt"/>
              </a:rPr>
              <a:t>.  Reading, writing, arithmetic are important only if they serve to make our children more human.</a:t>
            </a:r>
            <a:endParaRPr lang="en-GB" sz="2400" dirty="0" smtClean="0">
              <a:latin typeface="+mn-lt"/>
            </a:endParaRPr>
          </a:p>
          <a:p>
            <a:endParaRPr lang="en-GB" dirty="0"/>
          </a:p>
        </p:txBody>
      </p:sp>
      <p:sp>
        <p:nvSpPr>
          <p:cNvPr id="6" name="TextBox 5"/>
          <p:cNvSpPr txBox="1"/>
          <p:nvPr/>
        </p:nvSpPr>
        <p:spPr>
          <a:xfrm>
            <a:off x="5508104" y="6211669"/>
            <a:ext cx="4032448" cy="646331"/>
          </a:xfrm>
          <a:prstGeom prst="rect">
            <a:avLst/>
          </a:prstGeom>
          <a:noFill/>
        </p:spPr>
        <p:txBody>
          <a:bodyPr wrap="square" rtlCol="0">
            <a:spAutoFit/>
          </a:bodyPr>
          <a:lstStyle/>
          <a:p>
            <a:r>
              <a:rPr lang="en-US" dirty="0" smtClean="0"/>
              <a:t>Reproduced from TACADE, 1993</a:t>
            </a:r>
            <a:endParaRPr lang="en-GB" dirty="0" smtClean="0"/>
          </a:p>
          <a:p>
            <a:endParaRPr lang="en-GB"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Upside Down and Inside Out</a:t>
            </a:r>
            <a:endParaRPr lang="en-GB" dirty="0" smtClean="0"/>
          </a:p>
          <a:p>
            <a:pPr eaLnBrk="1" fontAlgn="auto" hangingPunct="1">
              <a:spcAft>
                <a:spcPts val="0"/>
              </a:spcAft>
              <a:buFont typeface="Arial" pitchFamily="34" charset="0"/>
              <a:buChar char="•"/>
              <a:defRPr/>
            </a:pPr>
            <a:r>
              <a:rPr lang="en-US" dirty="0" smtClean="0"/>
              <a:t>A possible description of the assumption we have inherited about systems of learning, namely, that older students should be taken more seriously than younger students and that the only learning that really matters is that which is formal.  This presentation will call for these assumptions to be reversed in the light of modern understanding about how humans learn.</a:t>
            </a:r>
            <a:endParaRPr lang="en-GB" dirty="0"/>
          </a:p>
        </p:txBody>
      </p:sp>
      <p:sp>
        <p:nvSpPr>
          <p:cNvPr id="72707" name="TextBox 3"/>
          <p:cNvSpPr txBox="1">
            <a:spLocks noChangeArrowheads="1"/>
          </p:cNvSpPr>
          <p:nvPr/>
        </p:nvSpPr>
        <p:spPr bwMode="auto">
          <a:xfrm>
            <a:off x="8532813" y="188913"/>
            <a:ext cx="431800" cy="368300"/>
          </a:xfrm>
          <a:prstGeom prst="rect">
            <a:avLst/>
          </a:prstGeom>
          <a:noFill/>
          <a:ln w="9525">
            <a:noFill/>
            <a:miter lim="800000"/>
            <a:headEnd/>
            <a:tailEnd/>
          </a:ln>
        </p:spPr>
        <p:txBody>
          <a:bodyPr>
            <a:spAutoFit/>
          </a:bodyPr>
          <a:lstStyle/>
          <a:p>
            <a:r>
              <a:rPr lang="en-GB">
                <a:latin typeface="Calibri" pitchFamily="34" charset="0"/>
              </a:rPr>
              <a:t>F</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1835696" y="332656"/>
            <a:ext cx="5545138" cy="461665"/>
          </a:xfrm>
          <a:prstGeom prst="rect">
            <a:avLst/>
          </a:prstGeom>
          <a:noFill/>
          <a:ln w="9525">
            <a:noFill/>
            <a:miter lim="800000"/>
            <a:headEnd/>
            <a:tailEnd/>
          </a:ln>
        </p:spPr>
        <p:txBody>
          <a:bodyPr>
            <a:spAutoFit/>
          </a:bodyPr>
          <a:lstStyle/>
          <a:p>
            <a:pPr algn="ctr"/>
            <a:r>
              <a:rPr lang="en-CA" sz="2400" b="1" dirty="0" smtClean="0">
                <a:latin typeface="+mn-lt"/>
              </a:rPr>
              <a:t>Guiding Questions</a:t>
            </a:r>
            <a:endParaRPr lang="en-CA" sz="2400" b="1" dirty="0">
              <a:latin typeface="+mn-lt"/>
            </a:endParaRPr>
          </a:p>
        </p:txBody>
      </p:sp>
      <p:sp>
        <p:nvSpPr>
          <p:cNvPr id="74755" name="TextBox 2"/>
          <p:cNvSpPr txBox="1">
            <a:spLocks noChangeArrowheads="1"/>
          </p:cNvSpPr>
          <p:nvPr/>
        </p:nvSpPr>
        <p:spPr bwMode="auto">
          <a:xfrm>
            <a:off x="395536" y="1052736"/>
            <a:ext cx="7992888" cy="5324535"/>
          </a:xfrm>
          <a:prstGeom prst="rect">
            <a:avLst/>
          </a:prstGeom>
          <a:noFill/>
          <a:ln w="9525">
            <a:noFill/>
            <a:miter lim="800000"/>
            <a:headEnd/>
            <a:tailEnd/>
          </a:ln>
        </p:spPr>
        <p:txBody>
          <a:bodyPr wrap="square">
            <a:spAutoFit/>
          </a:bodyPr>
          <a:lstStyle/>
          <a:p>
            <a:pPr marL="342900" indent="-342900">
              <a:buFontTx/>
              <a:buAutoNum type="arabicPeriod"/>
            </a:pPr>
            <a:r>
              <a:rPr lang="en-CA" sz="2000" dirty="0">
                <a:latin typeface="+mn-lt"/>
              </a:rPr>
              <a:t>How do we create a sense of urgency to move theory around human learning to practice in our classrooms? What overarching structures need to change to facilitate this shift?</a:t>
            </a:r>
          </a:p>
          <a:p>
            <a:pPr marL="342900" indent="-342900">
              <a:buFontTx/>
              <a:buAutoNum type="arabicPeriod"/>
            </a:pPr>
            <a:endParaRPr lang="en-CA" sz="2000" dirty="0">
              <a:latin typeface="+mn-lt"/>
            </a:endParaRPr>
          </a:p>
          <a:p>
            <a:pPr marL="342900" indent="-342900">
              <a:buFontTx/>
              <a:buAutoNum type="arabicPeriod"/>
            </a:pPr>
            <a:r>
              <a:rPr lang="en-CA" sz="2000" dirty="0">
                <a:latin typeface="+mn-lt"/>
              </a:rPr>
              <a:t>Paint us a picture of what a classroom that is reflecting this shift would look like. Sound like. For teachers and for students. How do we create such classrooms within our existing structures?</a:t>
            </a:r>
          </a:p>
          <a:p>
            <a:pPr marL="342900" indent="-342900">
              <a:buFontTx/>
              <a:buAutoNum type="arabicPeriod"/>
            </a:pPr>
            <a:endParaRPr lang="en-CA" sz="2000" dirty="0">
              <a:latin typeface="+mn-lt"/>
            </a:endParaRPr>
          </a:p>
          <a:p>
            <a:pPr marL="342900" indent="-342900">
              <a:buFontTx/>
              <a:buAutoNum type="arabicPeriod"/>
            </a:pPr>
            <a:r>
              <a:rPr lang="en-CA" sz="2000" dirty="0">
                <a:latin typeface="+mn-lt"/>
              </a:rPr>
              <a:t>What are three things we should consider as we move toward having full-day kindergarten classes in our schools next year?</a:t>
            </a:r>
          </a:p>
          <a:p>
            <a:pPr marL="342900" indent="-342900">
              <a:buFontTx/>
              <a:buAutoNum type="arabicPeriod"/>
            </a:pPr>
            <a:endParaRPr lang="en-CA" sz="2000" dirty="0">
              <a:latin typeface="+mn-lt"/>
            </a:endParaRPr>
          </a:p>
          <a:p>
            <a:pPr marL="342900" indent="-342900">
              <a:buFontTx/>
              <a:buAutoNum type="arabicPeriod"/>
            </a:pPr>
            <a:r>
              <a:rPr lang="en-CA" sz="2000" dirty="0">
                <a:latin typeface="+mn-lt"/>
              </a:rPr>
              <a:t>“Is education about content or process?” Could you expand on this idea?</a:t>
            </a:r>
          </a:p>
          <a:p>
            <a:pPr marL="342900" indent="-342900">
              <a:buFontTx/>
              <a:buAutoNum type="arabicPeriod"/>
            </a:pPr>
            <a:endParaRPr lang="en-CA" sz="2000" dirty="0">
              <a:latin typeface="+mn-lt"/>
            </a:endParaRPr>
          </a:p>
          <a:p>
            <a:pPr marL="342900" indent="-342900">
              <a:buFontTx/>
              <a:buAutoNum type="arabicPeriod"/>
            </a:pPr>
            <a:r>
              <a:rPr lang="en-CA" sz="2000" dirty="0">
                <a:latin typeface="+mn-lt"/>
              </a:rPr>
              <a:t>How do we nurture the natural stages of development of early learners and adolescents? How can we embrace their appetite for adventure and ensure that we are not inadvertently repressing it at any stage?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
          <p:cNvSpPr txBox="1">
            <a:spLocks noChangeArrowheads="1"/>
          </p:cNvSpPr>
          <p:nvPr/>
        </p:nvSpPr>
        <p:spPr bwMode="auto">
          <a:xfrm>
            <a:off x="1835150" y="549275"/>
            <a:ext cx="5545138" cy="461665"/>
          </a:xfrm>
          <a:prstGeom prst="rect">
            <a:avLst/>
          </a:prstGeom>
          <a:noFill/>
          <a:ln w="9525">
            <a:noFill/>
            <a:miter lim="800000"/>
            <a:headEnd/>
            <a:tailEnd/>
          </a:ln>
        </p:spPr>
        <p:txBody>
          <a:bodyPr>
            <a:spAutoFit/>
          </a:bodyPr>
          <a:lstStyle/>
          <a:p>
            <a:pPr algn="ctr"/>
            <a:r>
              <a:rPr lang="en-CA" sz="2400" b="1" dirty="0" smtClean="0">
                <a:latin typeface="+mn-lt"/>
              </a:rPr>
              <a:t>Guiding Questions</a:t>
            </a:r>
            <a:endParaRPr lang="en-CA" sz="2400" b="1" dirty="0">
              <a:latin typeface="+mn-lt"/>
            </a:endParaRPr>
          </a:p>
        </p:txBody>
      </p:sp>
      <p:sp>
        <p:nvSpPr>
          <p:cNvPr id="75779" name="TextBox 2"/>
          <p:cNvSpPr txBox="1">
            <a:spLocks noChangeArrowheads="1"/>
          </p:cNvSpPr>
          <p:nvPr/>
        </p:nvSpPr>
        <p:spPr bwMode="auto">
          <a:xfrm>
            <a:off x="539552" y="1916113"/>
            <a:ext cx="7848798" cy="2954655"/>
          </a:xfrm>
          <a:prstGeom prst="rect">
            <a:avLst/>
          </a:prstGeom>
          <a:noFill/>
          <a:ln w="9525">
            <a:noFill/>
            <a:miter lim="800000"/>
            <a:headEnd/>
            <a:tailEnd/>
          </a:ln>
        </p:spPr>
        <p:txBody>
          <a:bodyPr wrap="square">
            <a:spAutoFit/>
          </a:bodyPr>
          <a:lstStyle/>
          <a:p>
            <a:pPr marL="342900" indent="-342900">
              <a:buFontTx/>
              <a:buAutoNum type="arabicPeriod"/>
            </a:pPr>
            <a:r>
              <a:rPr lang="en-CA" sz="2000" dirty="0">
                <a:latin typeface="+mn-lt"/>
              </a:rPr>
              <a:t>21</a:t>
            </a:r>
            <a:r>
              <a:rPr lang="en-CA" sz="2000" baseline="30000" dirty="0">
                <a:latin typeface="+mn-lt"/>
              </a:rPr>
              <a:t>st</a:t>
            </a:r>
            <a:r>
              <a:rPr lang="en-CA" sz="2000" dirty="0">
                <a:latin typeface="+mn-lt"/>
              </a:rPr>
              <a:t> Century Learning became a common buzzword over the last year. How do </a:t>
            </a:r>
            <a:r>
              <a:rPr lang="en-CA" sz="2000" b="1" dirty="0">
                <a:latin typeface="+mn-lt"/>
              </a:rPr>
              <a:t>you</a:t>
            </a:r>
            <a:r>
              <a:rPr lang="en-CA" sz="2000" dirty="0">
                <a:latin typeface="+mn-lt"/>
              </a:rPr>
              <a:t> define 21</a:t>
            </a:r>
            <a:r>
              <a:rPr lang="en-CA" sz="2000" baseline="30000" dirty="0">
                <a:latin typeface="+mn-lt"/>
              </a:rPr>
              <a:t>st</a:t>
            </a:r>
            <a:r>
              <a:rPr lang="en-CA" sz="2000" dirty="0">
                <a:latin typeface="+mn-lt"/>
              </a:rPr>
              <a:t> Century Learning? How does technology fit into your definition?</a:t>
            </a:r>
          </a:p>
          <a:p>
            <a:pPr marL="342900" indent="-342900">
              <a:buFontTx/>
              <a:buAutoNum type="arabicPeriod"/>
            </a:pPr>
            <a:endParaRPr lang="en-CA" sz="2000" dirty="0">
              <a:latin typeface="+mn-lt"/>
            </a:endParaRPr>
          </a:p>
          <a:p>
            <a:pPr marL="342900" indent="-342900">
              <a:buFontTx/>
              <a:buAutoNum type="arabicPeriod"/>
            </a:pPr>
            <a:r>
              <a:rPr lang="en-CA" sz="2000" dirty="0">
                <a:latin typeface="+mn-lt"/>
              </a:rPr>
              <a:t>Could you expand on your ideas around the following: </a:t>
            </a:r>
          </a:p>
          <a:p>
            <a:pPr marL="342900" indent="-342900">
              <a:spcBef>
                <a:spcPts val="1200"/>
              </a:spcBef>
            </a:pPr>
            <a:r>
              <a:rPr lang="en-CA" sz="2000" dirty="0">
                <a:latin typeface="+mn-lt"/>
              </a:rPr>
              <a:t>	“In a phrase, it is the collapse of civil society ... [that requires us to] start a dynamic process through which young people are progressively weaned from their dependence on teachers and institutions...”</a:t>
            </a:r>
          </a:p>
          <a:p>
            <a:pPr marL="342900" indent="-342900">
              <a:buFontTx/>
              <a:buAutoNum type="arabicPeriod"/>
            </a:pPr>
            <a:endParaRPr lang="en-CA" sz="16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916113"/>
            <a:ext cx="7772400" cy="1684337"/>
          </a:xfrm>
        </p:spPr>
        <p:txBody>
          <a:bodyPr/>
          <a:lstStyle/>
          <a:p>
            <a:pPr eaLnBrk="1" hangingPunct="1"/>
            <a:r>
              <a:rPr lang="en-GB" sz="4600" b="1" dirty="0" smtClean="0"/>
              <a:t>‘It’s your world to shape, not just to take’</a:t>
            </a:r>
          </a:p>
        </p:txBody>
      </p:sp>
      <p:sp>
        <p:nvSpPr>
          <p:cNvPr id="3" name="Subtitle 2"/>
          <p:cNvSpPr>
            <a:spLocks noGrp="1"/>
          </p:cNvSpPr>
          <p:nvPr>
            <p:ph type="subTitle" idx="1"/>
          </p:nvPr>
        </p:nvSpPr>
        <p:spPr>
          <a:xfrm>
            <a:off x="1547813" y="4868863"/>
            <a:ext cx="7304087" cy="1201737"/>
          </a:xfrm>
        </p:spPr>
        <p:txBody>
          <a:bodyPr rtlCol="0">
            <a:normAutofit/>
          </a:bodyPr>
          <a:lstStyle/>
          <a:p>
            <a:pPr marL="82550" algn="r" defTabSz="1454150" eaLnBrk="1" fontAlgn="auto" hangingPunct="1">
              <a:spcAft>
                <a:spcPts val="0"/>
              </a:spcAft>
              <a:buFont typeface="Arial" pitchFamily="34" charset="0"/>
              <a:buNone/>
              <a:tabLst>
                <a:tab pos="1520825" algn="l"/>
                <a:tab pos="4395788" algn="l"/>
                <a:tab pos="5287963" algn="l"/>
                <a:tab pos="5916613" algn="l"/>
              </a:tabLst>
              <a:defRPr/>
            </a:pPr>
            <a:r>
              <a:rPr lang="en-GB" sz="2500" b="1" dirty="0">
                <a:solidFill>
                  <a:schemeClr val="tx1"/>
                </a:solidFill>
              </a:rPr>
              <a:t>John Abbott</a:t>
            </a:r>
          </a:p>
          <a:p>
            <a:pPr marL="82550" algn="r" defTabSz="1454150" eaLnBrk="1" fontAlgn="auto" hangingPunct="1">
              <a:spcBef>
                <a:spcPts val="0"/>
              </a:spcBef>
              <a:spcAft>
                <a:spcPts val="0"/>
              </a:spcAft>
              <a:buFont typeface="Arial" pitchFamily="34" charset="0"/>
              <a:buNone/>
              <a:tabLst>
                <a:tab pos="1520825" algn="l"/>
                <a:tab pos="4395788" algn="l"/>
                <a:tab pos="5287963" algn="l"/>
                <a:tab pos="5916613" algn="l"/>
              </a:tabLst>
              <a:defRPr/>
            </a:pPr>
            <a:r>
              <a:rPr lang="en-GB" sz="2500" b="1" dirty="0">
                <a:solidFill>
                  <a:schemeClr val="tx1"/>
                </a:solidFill>
              </a:rPr>
              <a:t>President, The 21st Century Learning Initiative</a:t>
            </a:r>
          </a:p>
          <a:p>
            <a:pPr algn="r" eaLnBrk="1" fontAlgn="auto" hangingPunct="1">
              <a:spcAft>
                <a:spcPts val="0"/>
              </a:spcAft>
              <a:buFont typeface="Arial" pitchFamily="34" charset="0"/>
              <a:buNone/>
              <a:defRPr/>
            </a:pPr>
            <a:endParaRPr lang="en-GB" sz="2500" b="1" dirty="0">
              <a:solidFill>
                <a:schemeClr val="tx1"/>
              </a:solidFill>
            </a:endParaRPr>
          </a:p>
        </p:txBody>
      </p:sp>
      <p:sp>
        <p:nvSpPr>
          <p:cNvPr id="4" name="Footer Placeholder 4"/>
          <p:cNvSpPr>
            <a:spLocks noGrp="1"/>
          </p:cNvSpPr>
          <p:nvPr>
            <p:ph type="ftr" sz="quarter" idx="11"/>
          </p:nvPr>
        </p:nvSpPr>
        <p:spPr>
          <a:xfrm>
            <a:off x="2771775" y="6021388"/>
            <a:ext cx="3240088" cy="496887"/>
          </a:xfrm>
        </p:spPr>
        <p:txBody>
          <a:bodyPr/>
          <a:lstStyle/>
          <a:p>
            <a:pPr>
              <a:defRPr/>
            </a:pPr>
            <a:r>
              <a:rPr lang="en-GB" sz="2000" dirty="0" smtClean="0"/>
              <a:t>The 21st Century Learning Initiative - www.21learn.org</a:t>
            </a:r>
            <a:endParaRPr lang="en-US"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210026"/>
            <a:ext cx="8496944" cy="6093976"/>
          </a:xfrm>
          <a:prstGeom prst="rect">
            <a:avLst/>
          </a:prstGeom>
          <a:noFill/>
        </p:spPr>
        <p:txBody>
          <a:bodyPr wrap="square" rtlCol="0">
            <a:spAutoFit/>
          </a:bodyPr>
          <a:lstStyle/>
          <a:p>
            <a:r>
              <a:rPr lang="en-GB" sz="3200" b="1" dirty="0" smtClean="0">
                <a:latin typeface="+mn-lt"/>
              </a:rPr>
              <a:t>Breakout Groups</a:t>
            </a:r>
          </a:p>
          <a:p>
            <a:endParaRPr lang="en-GB" dirty="0" smtClean="0">
              <a:latin typeface="+mn-lt"/>
            </a:endParaRPr>
          </a:p>
          <a:p>
            <a:endParaRPr lang="en-GB" dirty="0" smtClean="0">
              <a:latin typeface="+mn-lt"/>
            </a:endParaRPr>
          </a:p>
          <a:p>
            <a:pPr marL="342900" indent="-342900">
              <a:buFont typeface="+mj-lt"/>
              <a:buAutoNum type="arabicPeriod"/>
            </a:pPr>
            <a:r>
              <a:rPr lang="en-GB" sz="1900" dirty="0" smtClean="0">
                <a:latin typeface="+mn-lt"/>
              </a:rPr>
              <a:t>Preparing young people to think about education in a very different fashion; developing the ability to think, communicate, collaborate and make decisions</a:t>
            </a:r>
          </a:p>
          <a:p>
            <a:pPr marL="342900" indent="-342900">
              <a:buFont typeface="+mj-lt"/>
              <a:buAutoNum type="arabicPeriod"/>
            </a:pPr>
            <a:endParaRPr lang="en-GB" sz="1900" dirty="0" smtClean="0">
              <a:latin typeface="+mn-lt"/>
            </a:endParaRPr>
          </a:p>
          <a:p>
            <a:pPr marL="342900" indent="-342900">
              <a:buFont typeface="+mj-lt"/>
              <a:buAutoNum type="arabicPeriod"/>
            </a:pPr>
            <a:r>
              <a:rPr lang="en-GB" sz="1900" dirty="0" smtClean="0">
                <a:latin typeface="+mn-lt"/>
              </a:rPr>
              <a:t>Preparing ourselves to devise strategies that go with ‘the grain of the brain’; education as the precursor to a functional democracy</a:t>
            </a:r>
          </a:p>
          <a:p>
            <a:pPr marL="342900" indent="-342900">
              <a:buFont typeface="+mj-lt"/>
              <a:buAutoNum type="arabicPeriod"/>
            </a:pPr>
            <a:endParaRPr lang="en-GB" sz="1900" dirty="0" smtClean="0">
              <a:latin typeface="+mn-lt"/>
            </a:endParaRPr>
          </a:p>
          <a:p>
            <a:pPr marL="342900" indent="-342900">
              <a:buFont typeface="+mj-lt"/>
              <a:buAutoNum type="arabicPeriod"/>
            </a:pPr>
            <a:r>
              <a:rPr lang="en-GB" sz="1900" dirty="0" smtClean="0">
                <a:latin typeface="+mn-lt"/>
              </a:rPr>
              <a:t>Building communities that accept responsibility to uses all their resources to support the development of young people; cognitive apprenticeship, and Subsidiarity </a:t>
            </a:r>
          </a:p>
          <a:p>
            <a:pPr marL="342900" indent="-342900">
              <a:buFont typeface="+mj-lt"/>
              <a:buAutoNum type="arabicPeriod"/>
            </a:pPr>
            <a:endParaRPr lang="en-GB" sz="1900" dirty="0" smtClean="0">
              <a:latin typeface="+mn-lt"/>
            </a:endParaRPr>
          </a:p>
          <a:p>
            <a:pPr marL="342900" indent="-342900">
              <a:buFont typeface="+mj-lt"/>
              <a:buAutoNum type="arabicPeriod"/>
            </a:pPr>
            <a:r>
              <a:rPr lang="en-GB" sz="1900" dirty="0" smtClean="0">
                <a:latin typeface="+mn-lt"/>
              </a:rPr>
              <a:t>Helping society in general to understand the need to reverse an upside down and inside-out system of schooling so as to prepare young people more effectively to stand o their own two feet</a:t>
            </a:r>
          </a:p>
          <a:p>
            <a:pPr marL="342900" indent="-342900">
              <a:buFont typeface="+mj-lt"/>
              <a:buAutoNum type="arabicPeriod"/>
            </a:pPr>
            <a:endParaRPr lang="en-GB" sz="1900" dirty="0" smtClean="0">
              <a:latin typeface="+mn-lt"/>
            </a:endParaRPr>
          </a:p>
          <a:p>
            <a:pPr marL="342900" indent="-342900">
              <a:buFont typeface="+mj-lt"/>
              <a:buAutoNum type="arabicPeriod"/>
            </a:pPr>
            <a:r>
              <a:rPr lang="en-GB" sz="1900" dirty="0" smtClean="0">
                <a:latin typeface="+mn-lt"/>
              </a:rPr>
              <a:t>‘Ill fares the land, where wealth accumulates and men decay’ (Oliver Goldsmith); helping the next generations to live in a post-capitalist society.</a:t>
            </a:r>
          </a:p>
          <a:p>
            <a:endParaRPr lang="en-GB"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332656"/>
            <a:ext cx="8496944" cy="553998"/>
          </a:xfrm>
          <a:prstGeom prst="rect">
            <a:avLst/>
          </a:prstGeom>
          <a:noFill/>
        </p:spPr>
        <p:txBody>
          <a:bodyPr wrap="square" rtlCol="0">
            <a:spAutoFit/>
          </a:bodyPr>
          <a:lstStyle/>
          <a:p>
            <a:r>
              <a:rPr lang="en-GB" sz="3000" b="1" dirty="0" smtClean="0">
                <a:latin typeface="+mn-lt"/>
              </a:rPr>
              <a:t>Think	    communicate 	collaborate    make decisions</a:t>
            </a:r>
            <a:endParaRPr lang="en-GB" sz="3000" b="1" dirty="0">
              <a:latin typeface="+mn-lt"/>
            </a:endParaRPr>
          </a:p>
        </p:txBody>
      </p:sp>
      <p:sp>
        <p:nvSpPr>
          <p:cNvPr id="6" name="TextBox 5"/>
          <p:cNvSpPr txBox="1"/>
          <p:nvPr/>
        </p:nvSpPr>
        <p:spPr>
          <a:xfrm>
            <a:off x="323528" y="1124744"/>
            <a:ext cx="8280920" cy="1354217"/>
          </a:xfrm>
          <a:prstGeom prst="rect">
            <a:avLst/>
          </a:prstGeom>
          <a:noFill/>
        </p:spPr>
        <p:txBody>
          <a:bodyPr wrap="square" rtlCol="0">
            <a:spAutoFit/>
          </a:bodyPr>
          <a:lstStyle/>
          <a:p>
            <a:r>
              <a:rPr lang="en-GB" sz="2000" dirty="0" smtClean="0">
                <a:latin typeface="+mn-lt"/>
              </a:rPr>
              <a:t>Both </a:t>
            </a:r>
            <a:r>
              <a:rPr lang="en-GB" sz="2000" b="1" dirty="0" smtClean="0">
                <a:latin typeface="+mn-lt"/>
              </a:rPr>
              <a:t>social capital </a:t>
            </a:r>
            <a:r>
              <a:rPr lang="en-GB" sz="2000" dirty="0" smtClean="0">
                <a:latin typeface="+mn-lt"/>
              </a:rPr>
              <a:t>and </a:t>
            </a:r>
            <a:r>
              <a:rPr lang="en-GB" sz="2000" b="1" dirty="0" smtClean="0">
                <a:latin typeface="+mn-lt"/>
              </a:rPr>
              <a:t>democracy</a:t>
            </a:r>
            <a:r>
              <a:rPr lang="en-GB" sz="2000" dirty="0" smtClean="0">
                <a:latin typeface="+mn-lt"/>
              </a:rPr>
              <a:t> are slippery concepts.  Democracy is particularly fragile and is forever dependent on an educated public being able to hold politicians to account for the small print of their highly-vaunted political promises.</a:t>
            </a:r>
            <a:endParaRPr lang="en-GB" sz="2000" dirty="0">
              <a:latin typeface="+mn-lt"/>
            </a:endParaRPr>
          </a:p>
        </p:txBody>
      </p:sp>
      <p:sp>
        <p:nvSpPr>
          <p:cNvPr id="7" name="TextBox 6"/>
          <p:cNvSpPr txBox="1"/>
          <p:nvPr/>
        </p:nvSpPr>
        <p:spPr>
          <a:xfrm>
            <a:off x="323528" y="2852936"/>
            <a:ext cx="8208912" cy="3400931"/>
          </a:xfrm>
          <a:prstGeom prst="rect">
            <a:avLst/>
          </a:prstGeom>
          <a:noFill/>
        </p:spPr>
        <p:txBody>
          <a:bodyPr wrap="square" rtlCol="0">
            <a:spAutoFit/>
          </a:bodyPr>
          <a:lstStyle/>
          <a:p>
            <a:r>
              <a:rPr lang="en-GB" sz="2000" b="1" dirty="0" smtClean="0">
                <a:latin typeface="+mn-lt"/>
              </a:rPr>
              <a:t>Cognitive Apprenticeship. </a:t>
            </a:r>
            <a:r>
              <a:rPr lang="en-GB" sz="2000" dirty="0" smtClean="0">
                <a:latin typeface="+mn-lt"/>
              </a:rPr>
              <a:t>The development of our exquisite practical and theoretical skills goes right back into the mists of time when our ancestors learnt interactively as they struggled together to achieve common tasks. Through such intellectual processes a pre-disposition for cognitive apprenticeship developed in the human brain. </a:t>
            </a:r>
          </a:p>
          <a:p>
            <a:endParaRPr lang="en-GB" sz="2000" dirty="0" smtClean="0">
              <a:latin typeface="+mn-lt"/>
            </a:endParaRPr>
          </a:p>
          <a:p>
            <a:r>
              <a:rPr lang="en-GB" sz="2000" dirty="0" smtClean="0">
                <a:latin typeface="+mn-lt"/>
              </a:rPr>
              <a:t>Learning together within the security of the family, before sharing and testing more complex issues within a larger community is what is most natural to the brain – a progression from emotional to inspirational and on to intellectual development. Cognitive apprenticeship is about making thinking visible</a:t>
            </a:r>
            <a:r>
              <a:rPr lang="en-GB" dirty="0" smtClean="0">
                <a:latin typeface="+mn-lt"/>
              </a:rPr>
              <a:t>. </a:t>
            </a:r>
            <a:r>
              <a:rPr lang="en-GB" sz="1500" dirty="0" smtClean="0">
                <a:latin typeface="+mn-lt"/>
              </a:rPr>
              <a:t>(Modelling, Scaffolding, Fading)</a:t>
            </a:r>
            <a:endParaRPr lang="en-GB" sz="1500" dirty="0">
              <a:latin typeface="+mn-l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548680"/>
            <a:ext cx="8280920" cy="3477875"/>
          </a:xfrm>
          <a:prstGeom prst="rect">
            <a:avLst/>
          </a:prstGeom>
          <a:noFill/>
        </p:spPr>
        <p:txBody>
          <a:bodyPr wrap="square" rtlCol="0">
            <a:spAutoFit/>
          </a:bodyPr>
          <a:lstStyle/>
          <a:p>
            <a:r>
              <a:rPr lang="en-GB" sz="2800" b="1" dirty="0" smtClean="0">
                <a:latin typeface="+mn-lt"/>
              </a:rPr>
              <a:t>Subsidiarity</a:t>
            </a:r>
            <a:r>
              <a:rPr lang="en-GB" sz="2400" dirty="0" smtClean="0">
                <a:latin typeface="+mn-lt"/>
              </a:rPr>
              <a:t>: it is wrong for a superior body t hold to itself the right to make decisions that an inferior is already able to make for itself. Subsidiarity is not the same as delegation. If, as an adult or an inquisitive young person, you equip yourself to be able to do something, and then you are constantly overruled or micro-managed, you fast lose your motivation as control is taken away from you. Subsidiarity is what adolescents demand if they are eventually to become the functioning adults; deny the this opportunity and they fester.</a:t>
            </a:r>
            <a:endParaRPr lang="en-GB" sz="2400" dirty="0">
              <a:latin typeface="+mn-lt"/>
            </a:endParaRPr>
          </a:p>
        </p:txBody>
      </p:sp>
      <p:sp>
        <p:nvSpPr>
          <p:cNvPr id="7" name="TextBox 6"/>
          <p:cNvSpPr txBox="1"/>
          <p:nvPr/>
        </p:nvSpPr>
        <p:spPr>
          <a:xfrm>
            <a:off x="323528" y="4565065"/>
            <a:ext cx="8496944" cy="2292935"/>
          </a:xfrm>
          <a:prstGeom prst="rect">
            <a:avLst/>
          </a:prstGeom>
          <a:noFill/>
        </p:spPr>
        <p:txBody>
          <a:bodyPr wrap="square" rtlCol="0">
            <a:spAutoFit/>
          </a:bodyPr>
          <a:lstStyle/>
          <a:p>
            <a:r>
              <a:rPr lang="en-US" sz="2200" dirty="0" smtClean="0">
                <a:latin typeface="+mn-lt"/>
              </a:rPr>
              <a:t>“</a:t>
            </a:r>
            <a:r>
              <a:rPr lang="en-US" sz="2200" b="1" dirty="0" smtClean="0">
                <a:latin typeface="+mn-lt"/>
              </a:rPr>
              <a:t>The day is not far off </a:t>
            </a:r>
            <a:r>
              <a:rPr lang="en-US" sz="2200" dirty="0" smtClean="0">
                <a:latin typeface="+mn-lt"/>
              </a:rPr>
              <a:t>when the economic problem will take the back </a:t>
            </a:r>
          </a:p>
          <a:p>
            <a:r>
              <a:rPr lang="en-US" sz="2200" dirty="0" smtClean="0">
                <a:latin typeface="+mn-lt"/>
              </a:rPr>
              <a:t>seat where it belongs, and the arena of the heart and the head will be occupied or reoccupied by our real problems — the problems of life </a:t>
            </a:r>
          </a:p>
          <a:p>
            <a:r>
              <a:rPr lang="en-US" sz="2200" dirty="0" smtClean="0">
                <a:latin typeface="+mn-lt"/>
              </a:rPr>
              <a:t>and of human relations, of creation and </a:t>
            </a:r>
            <a:r>
              <a:rPr lang="en-US" sz="2200" dirty="0" err="1" smtClean="0">
                <a:latin typeface="+mn-lt"/>
              </a:rPr>
              <a:t>behaviour</a:t>
            </a:r>
            <a:r>
              <a:rPr lang="en-US" sz="2200" dirty="0" smtClean="0">
                <a:latin typeface="+mn-lt"/>
              </a:rPr>
              <a:t> and religion.”</a:t>
            </a:r>
            <a:endParaRPr lang="en-GB" sz="2200" dirty="0" smtClean="0">
              <a:latin typeface="+mn-lt"/>
            </a:endParaRPr>
          </a:p>
          <a:p>
            <a:pPr>
              <a:spcBef>
                <a:spcPts val="600"/>
              </a:spcBef>
            </a:pPr>
            <a:r>
              <a:rPr lang="en-US" sz="1600" dirty="0" smtClean="0">
                <a:latin typeface="+mn-lt"/>
              </a:rPr>
              <a:t>							John Maynard Keynes</a:t>
            </a:r>
            <a:r>
              <a:rPr lang="en-GB" sz="1600" dirty="0" smtClean="0">
                <a:latin typeface="+mn-lt"/>
              </a:rPr>
              <a:t> </a:t>
            </a:r>
          </a:p>
          <a:p>
            <a:r>
              <a:rPr lang="en-GB" sz="1600" dirty="0" smtClean="0">
                <a:latin typeface="+mn-lt"/>
              </a:rPr>
              <a:t>							</a:t>
            </a:r>
            <a:r>
              <a:rPr lang="en-US" sz="1600" dirty="0" smtClean="0">
                <a:latin typeface="+mn-lt"/>
              </a:rPr>
              <a:t>(1883 – 1946)</a:t>
            </a:r>
            <a:endParaRPr lang="en-GB" sz="1600" dirty="0" smtClean="0">
              <a:latin typeface="+mn-lt"/>
            </a:endParaRPr>
          </a:p>
          <a:p>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548680"/>
            <a:ext cx="7776864" cy="2708434"/>
          </a:xfrm>
          <a:prstGeom prst="rect">
            <a:avLst/>
          </a:prstGeom>
          <a:noFill/>
        </p:spPr>
        <p:txBody>
          <a:bodyPr wrap="square" rtlCol="0">
            <a:spAutoFit/>
          </a:bodyPr>
          <a:lstStyle/>
          <a:p>
            <a:r>
              <a:rPr lang="en-GB" sz="2000" dirty="0" smtClean="0"/>
              <a:t>There is a paradox; just because it is self-obvious that humans are born to learn, the reverse – that humans are born to be taught – does not necessarily follow. This has troubled thinkers and philosophers since the beginning of time.</a:t>
            </a:r>
          </a:p>
          <a:p>
            <a:endParaRPr lang="en-GB" dirty="0"/>
          </a:p>
          <a:p>
            <a:endParaRPr lang="en-GB" dirty="0"/>
          </a:p>
          <a:p>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5956</Words>
  <Application>Microsoft Office PowerPoint</Application>
  <PresentationFormat>On-screen Show (4:3)</PresentationFormat>
  <Paragraphs>388</Paragraphs>
  <Slides>88</Slides>
  <Notes>7</Notes>
  <HiddenSlides>0</HiddenSlides>
  <MMClips>3</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Slide 1</vt:lpstr>
      <vt:lpstr>Speech Explanation</vt:lpstr>
      <vt:lpstr>Václav Havel poet, philosopher*, playwright, political activist and prisoner and eventually President of his country </vt:lpstr>
      <vt:lpstr>Slide 4</vt:lpstr>
      <vt:lpstr>Based on my book... Overschooled but Undereducated</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V.E. Day 1945</vt:lpstr>
      <vt:lpstr>Slide 19</vt:lpstr>
      <vt:lpstr>Slide 20</vt:lpstr>
      <vt:lpstr>Slide 21</vt:lpstr>
      <vt:lpstr>Slide 22</vt:lpstr>
      <vt:lpstr>Slide 23</vt:lpstr>
      <vt:lpstr>Slide 24</vt:lpstr>
      <vt:lpstr>Slide 25</vt:lpstr>
      <vt:lpstr>Slide 26</vt:lpstr>
      <vt:lpstr>Slide 27</vt:lpstr>
      <vt:lpstr>“If you are born on a mere speck of land in the middle of the ocean you quickly discover how things work, and why people do as they do.  Learn that lesson well, and you are equipped to become a citizen of the world.” </vt:lpstr>
      <vt:lpstr>Slide 29</vt:lpstr>
      <vt:lpstr>From leader of expeditions to being a Headmaster</vt:lpstr>
      <vt:lpstr>So began my search to understand human learning</vt:lpstr>
      <vt:lpstr>Slide 32</vt:lpstr>
      <vt:lpstr>Slide 33</vt:lpstr>
      <vt:lpstr>Discovering the origins of human thought and behaviour</vt:lpstr>
      <vt:lpstr>Slide 35</vt:lpstr>
      <vt:lpstr>Behaviourism and JB Watson</vt:lpstr>
      <vt:lpstr>Einstein disagreed profoundly</vt:lpstr>
      <vt:lpstr>Slide 38</vt:lpstr>
      <vt:lpstr>Slide 39</vt:lpstr>
      <vt:lpstr>Slide 40</vt:lpstr>
      <vt:lpstr>Adolescence</vt:lpstr>
      <vt:lpstr>Slide 42</vt:lpstr>
      <vt:lpstr>Slide 43</vt:lpstr>
      <vt:lpstr>(Professor) Baroness Susan Greenfield</vt:lpstr>
      <vt:lpstr>Slide 45</vt:lpstr>
      <vt:lpstr>Slide 46</vt:lpstr>
      <vt:lpstr>Slide 47</vt:lpstr>
      <vt:lpstr>Crazy by Design</vt:lpstr>
      <vt:lpstr>Becoming Adult</vt:lpstr>
      <vt:lpstr>Flow</vt:lpstr>
      <vt:lpstr>Don’t Fence Me In – Cole Porter, 1934</vt:lpstr>
      <vt:lpstr>So What Now?</vt:lpstr>
      <vt:lpstr>Slide 53</vt:lpstr>
      <vt:lpstr>Slide 54</vt:lpstr>
      <vt:lpstr>Time is going by</vt:lpstr>
      <vt:lpstr>Slide 56</vt:lpstr>
      <vt:lpstr>Slide 57</vt:lpstr>
      <vt:lpstr>Slide 58</vt:lpstr>
      <vt:lpstr>Just what are we all about?</vt:lpstr>
      <vt:lpstr>Slide 60</vt:lpstr>
      <vt:lpstr>Slide 61</vt:lpstr>
      <vt:lpstr>Slide 62</vt:lpstr>
      <vt:lpstr>Slide 63</vt:lpstr>
      <vt:lpstr>Slide 64</vt:lpstr>
      <vt:lpstr>Postscript     30.01.2012</vt:lpstr>
      <vt:lpstr>Slide 66</vt:lpstr>
      <vt:lpstr>Slide 67</vt:lpstr>
      <vt:lpstr>Slide 68</vt:lpstr>
      <vt:lpstr>Reserves</vt:lpstr>
      <vt:lpstr>Slide 70</vt:lpstr>
      <vt:lpstr>Spirituality </vt:lpstr>
      <vt:lpstr>Slide 72</vt:lpstr>
      <vt:lpstr>The Spiritual Issue; Neil Postman, 1997</vt:lpstr>
      <vt:lpstr>Slide 74</vt:lpstr>
      <vt:lpstr>Slide 75</vt:lpstr>
      <vt:lpstr>Slide 76</vt:lpstr>
      <vt:lpstr>Slide 77</vt:lpstr>
      <vt:lpstr>Slide 78</vt:lpstr>
      <vt:lpstr>Slide 79</vt:lpstr>
      <vt:lpstr>Slide 80</vt:lpstr>
      <vt:lpstr>Slide 81</vt:lpstr>
      <vt:lpstr>Slide 82</vt:lpstr>
      <vt:lpstr>Slide 83</vt:lpstr>
      <vt:lpstr>Slide 84</vt:lpstr>
      <vt:lpstr>‘It’s your world to shape, not just to take’</vt:lpstr>
      <vt:lpstr>Slide 86</vt:lpstr>
      <vt:lpstr>Slide 87</vt:lpstr>
      <vt:lpstr>Slide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36</cp:revision>
  <dcterms:created xsi:type="dcterms:W3CDTF">2012-01-23T11:21:19Z</dcterms:created>
  <dcterms:modified xsi:type="dcterms:W3CDTF">2012-01-31T11:07:29Z</dcterms:modified>
</cp:coreProperties>
</file>